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9" r:id="rId4"/>
    <p:sldId id="278" r:id="rId5"/>
    <p:sldId id="280" r:id="rId6"/>
    <p:sldId id="258" r:id="rId7"/>
    <p:sldId id="284" r:id="rId8"/>
    <p:sldId id="281" r:id="rId9"/>
    <p:sldId id="259" r:id="rId10"/>
    <p:sldId id="282" r:id="rId11"/>
    <p:sldId id="287" r:id="rId12"/>
    <p:sldId id="286" r:id="rId13"/>
    <p:sldId id="260" r:id="rId14"/>
    <p:sldId id="261" r:id="rId15"/>
    <p:sldId id="262" r:id="rId16"/>
    <p:sldId id="263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4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8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4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8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3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9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6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8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8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6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57ABF-FE25-3242-9D99-F17548CC0BE2}" type="datetimeFigureOut">
              <a:rPr lang="en-US" smtClean="0"/>
              <a:t>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78E1B-F606-164A-9D3D-C9B8A85CA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4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859" y="803901"/>
            <a:ext cx="7772400" cy="1470025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88205" y="2251432"/>
            <a:ext cx="6309575" cy="3847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/>
              <a:t>OOP Review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/>
              <a:t>Inheritance Review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/>
              <a:t>Abstract </a:t>
            </a:r>
            <a:r>
              <a:rPr lang="en-US" dirty="0" smtClean="0"/>
              <a:t>Classes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122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An abstract </a:t>
            </a:r>
            <a:r>
              <a:rPr lang="en-US" dirty="0"/>
              <a:t>class is </a:t>
            </a:r>
            <a:r>
              <a:rPr lang="en-US" dirty="0" smtClean="0"/>
              <a:t>a general parent class. </a:t>
            </a:r>
          </a:p>
          <a:p>
            <a:endParaRPr lang="en-US" dirty="0" smtClean="0"/>
          </a:p>
          <a:p>
            <a:r>
              <a:rPr lang="en-US" dirty="0" smtClean="0"/>
              <a:t>Objects cannot be instantiated from an </a:t>
            </a:r>
            <a:r>
              <a:rPr lang="en-US" b="1" dirty="0" smtClean="0"/>
              <a:t>abstract</a:t>
            </a:r>
            <a:r>
              <a:rPr lang="en-US" dirty="0" smtClean="0"/>
              <a:t> class</a:t>
            </a:r>
            <a:r>
              <a:rPr lang="en-US" dirty="0"/>
              <a:t>.  </a:t>
            </a:r>
          </a:p>
          <a:p>
            <a:endParaRPr lang="en-US" dirty="0" smtClean="0"/>
          </a:p>
          <a:p>
            <a:r>
              <a:rPr lang="en-US" dirty="0" smtClean="0"/>
              <a:t>Objects can be instantiated from a specific </a:t>
            </a:r>
            <a:r>
              <a:rPr lang="en-US" b="1" dirty="0" smtClean="0"/>
              <a:t>concrete</a:t>
            </a:r>
            <a:r>
              <a:rPr lang="en-US" dirty="0" smtClean="0"/>
              <a:t> class.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09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407535" y="472171"/>
            <a:ext cx="2204434" cy="1167683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Animal</a:t>
            </a:r>
          </a:p>
          <a:p>
            <a:pPr marL="0" indent="0" algn="ctr">
              <a:buNone/>
            </a:pPr>
            <a:r>
              <a:rPr lang="en-US" sz="2400" i="1" dirty="0" smtClean="0"/>
              <a:t>Abstract</a:t>
            </a:r>
          </a:p>
          <a:p>
            <a:pPr algn="ctr"/>
            <a:endParaRPr lang="en-US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967660"/>
            <a:ext cx="1844337" cy="242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kitten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839" y="3166362"/>
            <a:ext cx="1757966" cy="2031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1460679" y="5198214"/>
            <a:ext cx="2204434" cy="1167683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Dog</a:t>
            </a:r>
          </a:p>
          <a:p>
            <a:pPr marL="0" indent="0" algn="ctr">
              <a:buNone/>
            </a:pPr>
            <a:r>
              <a:rPr lang="en-US" sz="2400" i="1" dirty="0" smtClean="0"/>
              <a:t>Specific type of Animal</a:t>
            </a:r>
          </a:p>
          <a:p>
            <a:pPr algn="ctr"/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269605" y="5216974"/>
            <a:ext cx="2204434" cy="1167683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Cat</a:t>
            </a:r>
          </a:p>
          <a:p>
            <a:pPr marL="0" indent="0" algn="ctr">
              <a:buNone/>
            </a:pPr>
            <a:r>
              <a:rPr lang="en-US" sz="2400" i="1" dirty="0" smtClean="0"/>
              <a:t>Specific type of Animal</a:t>
            </a:r>
          </a:p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219718" y="1738648"/>
            <a:ext cx="785612" cy="14277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40377" y="1709767"/>
            <a:ext cx="1099815" cy="16516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356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Details: 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 </a:t>
            </a:r>
            <a:r>
              <a:rPr lang="en-US" dirty="0"/>
              <a:t>classes usually contain at least one abstract </a:t>
            </a:r>
            <a:r>
              <a:rPr lang="en-US" dirty="0" smtClean="0"/>
              <a:t>method.</a:t>
            </a:r>
          </a:p>
          <a:p>
            <a:endParaRPr lang="en-US" dirty="0"/>
          </a:p>
          <a:p>
            <a:r>
              <a:rPr lang="en-US" dirty="0"/>
              <a:t>When creating an abstract method, use the keyword </a:t>
            </a:r>
            <a:r>
              <a:rPr lang="en-US" b="1" dirty="0"/>
              <a:t>abstract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Abstract methods have no body and must be implemented in child classes.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92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681"/>
            <a:ext cx="8229600" cy="782638"/>
          </a:xfrm>
        </p:spPr>
        <p:txBody>
          <a:bodyPr/>
          <a:lstStyle/>
          <a:p>
            <a:r>
              <a:rPr lang="en-US" dirty="0" smtClean="0"/>
              <a:t>Example: Abstract Animal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6319"/>
            <a:ext cx="8229600" cy="56706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abstract</a:t>
            </a:r>
            <a:r>
              <a:rPr lang="en-US" dirty="0"/>
              <a:t> </a:t>
            </a:r>
            <a:r>
              <a:rPr lang="en-US" b="1" dirty="0"/>
              <a:t>class</a:t>
            </a:r>
            <a:r>
              <a:rPr lang="en-US" dirty="0"/>
              <a:t> Animal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private</a:t>
            </a:r>
            <a:r>
              <a:rPr lang="en-US" dirty="0"/>
              <a:t> String </a:t>
            </a:r>
            <a:r>
              <a:rPr lang="en-US" dirty="0" err="1"/>
              <a:t>animalName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String </a:t>
            </a:r>
            <a:r>
              <a:rPr lang="en-US" dirty="0" err="1"/>
              <a:t>getAnimalName</a:t>
            </a:r>
            <a:r>
              <a:rPr lang="en-US" dirty="0"/>
              <a:t>(){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return</a:t>
            </a:r>
            <a:r>
              <a:rPr lang="en-US" dirty="0"/>
              <a:t> </a:t>
            </a:r>
            <a:r>
              <a:rPr lang="en-US" dirty="0" err="1"/>
              <a:t>animalName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</a:t>
            </a:r>
            <a:r>
              <a:rPr lang="en-US" dirty="0" err="1"/>
              <a:t>setAnimalName</a:t>
            </a:r>
            <a:r>
              <a:rPr lang="en-US" dirty="0"/>
              <a:t>(String </a:t>
            </a:r>
            <a:r>
              <a:rPr lang="en-US" dirty="0" err="1"/>
              <a:t>animalName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 err="1"/>
              <a:t>this</a:t>
            </a:r>
            <a:r>
              <a:rPr lang="en-US" dirty="0" err="1"/>
              <a:t>.animalName</a:t>
            </a:r>
            <a:r>
              <a:rPr lang="en-US" dirty="0"/>
              <a:t> = </a:t>
            </a:r>
            <a:r>
              <a:rPr lang="en-US" dirty="0" err="1"/>
              <a:t>animalName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 smtClean="0"/>
              <a:t>          public</a:t>
            </a:r>
            <a:r>
              <a:rPr lang="en-US" dirty="0" smtClean="0"/>
              <a:t> </a:t>
            </a:r>
            <a:r>
              <a:rPr lang="en-US" b="1" dirty="0"/>
              <a:t>abstract</a:t>
            </a:r>
            <a:r>
              <a:rPr lang="en-US" dirty="0"/>
              <a:t> String speak();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TIP 1: 	Abstract classes usually have one or more empty abstract methods.</a:t>
            </a:r>
          </a:p>
          <a:p>
            <a:pPr marL="0" indent="0">
              <a:buNone/>
            </a:pPr>
            <a:r>
              <a:rPr lang="en-US" dirty="0"/>
              <a:t>TIP 2: 	An abstract method has no body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532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Extending an Abstract Class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8172"/>
          </a:xfrm>
        </p:spPr>
        <p:txBody>
          <a:bodyPr>
            <a:normAutofit/>
          </a:bodyPr>
          <a:lstStyle/>
          <a:p>
            <a:r>
              <a:rPr lang="en-US" b="1" dirty="0" smtClean="0"/>
              <a:t>Dog</a:t>
            </a:r>
            <a:r>
              <a:rPr lang="en-US" dirty="0" smtClean="0"/>
              <a:t> </a:t>
            </a:r>
            <a:r>
              <a:rPr lang="en-US" dirty="0"/>
              <a:t>is a concrete class that can be extended from </a:t>
            </a:r>
            <a:r>
              <a:rPr lang="en-US" b="1" dirty="0"/>
              <a:t>Animal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Dog</a:t>
            </a:r>
            <a:r>
              <a:rPr lang="en-US" dirty="0" smtClean="0"/>
              <a:t> must implement (override) the </a:t>
            </a:r>
            <a:r>
              <a:rPr lang="en-US" i="1" dirty="0" smtClean="0"/>
              <a:t>abstract</a:t>
            </a:r>
            <a:r>
              <a:rPr lang="en-US" dirty="0" smtClean="0"/>
              <a:t> </a:t>
            </a:r>
            <a:r>
              <a:rPr lang="en-US" b="1" dirty="0" smtClean="0"/>
              <a:t>Animal</a:t>
            </a:r>
            <a:r>
              <a:rPr lang="en-US" dirty="0" smtClean="0"/>
              <a:t> method </a:t>
            </a:r>
            <a:r>
              <a:rPr lang="en-US" b="1" dirty="0" smtClean="0"/>
              <a:t>speak</a:t>
            </a:r>
            <a:r>
              <a:rPr lang="en-US" dirty="0" smtClean="0"/>
              <a:t>()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92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12" y="1657051"/>
            <a:ext cx="8397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//DOG IS AN EXTENSION OF THE ABSTRACT CLASS </a:t>
            </a:r>
            <a:r>
              <a:rPr lang="en-US" sz="2400" dirty="0" smtClean="0"/>
              <a:t>ANIMAL</a:t>
            </a:r>
          </a:p>
          <a:p>
            <a:endParaRPr lang="en-US" sz="2400" dirty="0"/>
          </a:p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Dog </a:t>
            </a:r>
            <a:r>
              <a:rPr lang="en-US" sz="2400" b="1" dirty="0"/>
              <a:t>extends</a:t>
            </a:r>
            <a:r>
              <a:rPr lang="en-US" sz="2400" dirty="0"/>
              <a:t> Animal </a:t>
            </a:r>
            <a:r>
              <a:rPr lang="en-US" sz="2400" dirty="0" smtClean="0"/>
              <a:t>{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dirty="0"/>
              <a:t>String speak(){</a:t>
            </a:r>
          </a:p>
          <a:p>
            <a:r>
              <a:rPr lang="en-US" sz="2400" dirty="0"/>
              <a:t>		</a:t>
            </a:r>
            <a:r>
              <a:rPr lang="en-US" sz="2400" b="1" dirty="0"/>
              <a:t>return</a:t>
            </a:r>
            <a:r>
              <a:rPr lang="en-US" sz="2400" dirty="0"/>
              <a:t> "Bark, Bark, Bark!!!";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03028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smtClean="0"/>
              <a:t>Question 1 </a:t>
            </a:r>
            <a:r>
              <a:rPr lang="en-US" sz="2800" dirty="0" smtClean="0"/>
              <a:t>: What output is produced by the code below?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MyMain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static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main(String[] </a:t>
            </a:r>
            <a:r>
              <a:rPr lang="en-US" dirty="0" err="1"/>
              <a:t>args</a:t>
            </a:r>
            <a:r>
              <a:rPr lang="en-US" dirty="0"/>
              <a:t>) 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 smtClean="0"/>
              <a:t>		Dog dog = </a:t>
            </a:r>
            <a:r>
              <a:rPr lang="en-US" b="1" dirty="0" smtClean="0"/>
              <a:t>new</a:t>
            </a:r>
            <a:r>
              <a:rPr lang="en-US" dirty="0" smtClean="0"/>
              <a:t> Dog();</a:t>
            </a:r>
          </a:p>
          <a:p>
            <a:pPr marL="0" indent="0">
              <a:buNone/>
            </a:pPr>
            <a:r>
              <a:rPr lang="en-US" dirty="0"/>
              <a:t>		Cat cat = </a:t>
            </a:r>
            <a:r>
              <a:rPr lang="en-US" b="1" dirty="0"/>
              <a:t>new</a:t>
            </a:r>
            <a:r>
              <a:rPr lang="en-US" dirty="0"/>
              <a:t> Cat();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dog.setAnimalName</a:t>
            </a:r>
            <a:r>
              <a:rPr lang="en-US" dirty="0"/>
              <a:t>("Rex");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b="1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</a:t>
            </a:r>
            <a:r>
              <a:rPr lang="en-US" dirty="0" err="1"/>
              <a:t>dog.getAnimalName</a:t>
            </a:r>
            <a:r>
              <a:rPr lang="en-US" dirty="0"/>
              <a:t>() + " says " + </a:t>
            </a:r>
            <a:r>
              <a:rPr lang="en-US" dirty="0" err="1"/>
              <a:t>dog.speak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cat.setAnimalName</a:t>
            </a:r>
            <a:r>
              <a:rPr lang="en-US" dirty="0"/>
              <a:t>("Fluffy");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System.</a:t>
            </a:r>
            <a:r>
              <a:rPr lang="en-US" b="1" i="1" dirty="0" err="1"/>
              <a:t>out</a:t>
            </a:r>
            <a:r>
              <a:rPr lang="en-US" dirty="0" err="1"/>
              <a:t>.println</a:t>
            </a:r>
            <a:r>
              <a:rPr lang="en-US" dirty="0"/>
              <a:t>(</a:t>
            </a:r>
            <a:r>
              <a:rPr lang="en-US" dirty="0" err="1"/>
              <a:t>cat.getAnimalName</a:t>
            </a:r>
            <a:r>
              <a:rPr lang="en-US" dirty="0"/>
              <a:t>() + " says " + </a:t>
            </a:r>
            <a:r>
              <a:rPr lang="en-US" dirty="0" err="1"/>
              <a:t>cat.speak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5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56" y="66100"/>
            <a:ext cx="9466256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Answer 1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Rex says Bark, Bark, Bark!!!</a:t>
            </a:r>
          </a:p>
          <a:p>
            <a:pPr marL="0" indent="0">
              <a:buNone/>
            </a:pPr>
            <a:r>
              <a:rPr lang="en-US" sz="3600" dirty="0"/>
              <a:t>Fluffy says Meow, Meow, Meow!!!</a:t>
            </a:r>
          </a:p>
        </p:txBody>
      </p:sp>
    </p:spTree>
    <p:extLst>
      <p:ext uri="{BB962C8B-B14F-4D97-AF65-F5344CB8AC3E}">
        <p14:creationId xmlns:p14="http://schemas.microsoft.com/office/powerpoint/2010/main" val="230433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4"/>
            <a:ext cx="8229600" cy="798513"/>
          </a:xfrm>
        </p:spPr>
        <p:txBody>
          <a:bodyPr/>
          <a:lstStyle/>
          <a:p>
            <a:r>
              <a:rPr lang="en-US" dirty="0" smtClean="0"/>
              <a:t>Quick Review of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7886"/>
            <a:ext cx="8229600" cy="5084919"/>
          </a:xfrm>
        </p:spPr>
        <p:txBody>
          <a:bodyPr>
            <a:normAutofit/>
          </a:bodyPr>
          <a:lstStyle/>
          <a:p>
            <a:r>
              <a:rPr lang="en-US" dirty="0" smtClean="0"/>
              <a:t>Base class equivalent terms:</a:t>
            </a:r>
            <a:endParaRPr lang="en-US" dirty="0"/>
          </a:p>
          <a:p>
            <a:pPr lvl="1"/>
            <a:r>
              <a:rPr lang="en-US" dirty="0" smtClean="0"/>
              <a:t>Superclass</a:t>
            </a:r>
          </a:p>
          <a:p>
            <a:pPr lvl="1"/>
            <a:r>
              <a:rPr lang="en-US" dirty="0" smtClean="0"/>
              <a:t>Parent </a:t>
            </a:r>
            <a:r>
              <a:rPr lang="en-US" dirty="0"/>
              <a:t>class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Sub </a:t>
            </a:r>
            <a:r>
              <a:rPr lang="en-US" dirty="0"/>
              <a:t>class equivalent terms:</a:t>
            </a:r>
          </a:p>
          <a:p>
            <a:pPr lvl="1"/>
            <a:r>
              <a:rPr lang="en-US" dirty="0" smtClean="0"/>
              <a:t>Derived class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hild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5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4"/>
            <a:ext cx="8229600" cy="798513"/>
          </a:xfrm>
        </p:spPr>
        <p:txBody>
          <a:bodyPr/>
          <a:lstStyle/>
          <a:p>
            <a:r>
              <a:rPr lang="en-US" dirty="0" smtClean="0"/>
              <a:t>Quick Review of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3650"/>
            <a:ext cx="8229600" cy="209925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Child </a:t>
            </a:r>
            <a:r>
              <a:rPr lang="en-US" dirty="0"/>
              <a:t>class </a:t>
            </a:r>
            <a:r>
              <a:rPr lang="en-US" dirty="0" smtClean="0"/>
              <a:t>inherits </a:t>
            </a:r>
            <a:r>
              <a:rPr lang="en-US" dirty="0"/>
              <a:t>ALL the data </a:t>
            </a:r>
            <a:r>
              <a:rPr lang="en-US" dirty="0" smtClean="0"/>
              <a:t>and </a:t>
            </a:r>
          </a:p>
          <a:p>
            <a:pPr marL="0" indent="0" algn="ctr">
              <a:buNone/>
            </a:pPr>
            <a:r>
              <a:rPr lang="en-US" dirty="0" smtClean="0"/>
              <a:t>method members </a:t>
            </a:r>
            <a:r>
              <a:rPr lang="en-US" dirty="0"/>
              <a:t>of its P</a:t>
            </a:r>
            <a:r>
              <a:rPr lang="en-US" dirty="0" smtClean="0"/>
              <a:t>arent class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790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4"/>
            <a:ext cx="8229600" cy="798513"/>
          </a:xfrm>
        </p:spPr>
        <p:txBody>
          <a:bodyPr/>
          <a:lstStyle/>
          <a:p>
            <a:r>
              <a:rPr lang="en-US" dirty="0" smtClean="0"/>
              <a:t>Quick Review of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46986"/>
            <a:ext cx="8229600" cy="221293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The keyword </a:t>
            </a:r>
            <a:r>
              <a:rPr lang="en-US" b="1" dirty="0"/>
              <a:t>super</a:t>
            </a:r>
            <a:r>
              <a:rPr lang="en-US" dirty="0"/>
              <a:t> refers to the </a:t>
            </a:r>
            <a:r>
              <a:rPr lang="en-US" dirty="0" smtClean="0"/>
              <a:t>superclass</a:t>
            </a:r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dirty="0"/>
              <a:t>of the class in which you use it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25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4"/>
            <a:ext cx="8229600" cy="798513"/>
          </a:xfrm>
        </p:spPr>
        <p:txBody>
          <a:bodyPr/>
          <a:lstStyle/>
          <a:p>
            <a:r>
              <a:rPr lang="en-US" dirty="0" smtClean="0"/>
              <a:t>Quick Review of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1825"/>
            <a:ext cx="8229600" cy="51235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 keyword </a:t>
            </a:r>
            <a:r>
              <a:rPr lang="en-US" b="1" dirty="0"/>
              <a:t>private</a:t>
            </a:r>
            <a:r>
              <a:rPr lang="en-US" dirty="0"/>
              <a:t> is used to hide data or methods from other classes within the package.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keyword </a:t>
            </a:r>
            <a:r>
              <a:rPr lang="en-US" b="1" dirty="0"/>
              <a:t>public</a:t>
            </a:r>
            <a:r>
              <a:rPr lang="en-US" dirty="0"/>
              <a:t> is used to make data or methods available to other classes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The keyword </a:t>
            </a:r>
            <a:r>
              <a:rPr lang="en-US" b="1" dirty="0"/>
              <a:t>protected</a:t>
            </a:r>
            <a:r>
              <a:rPr lang="en-US" dirty="0"/>
              <a:t> is a version of </a:t>
            </a:r>
            <a:r>
              <a:rPr lang="en-US" b="1" dirty="0"/>
              <a:t>public</a:t>
            </a:r>
            <a:r>
              <a:rPr lang="en-US" dirty="0"/>
              <a:t>, but it is restricted only to subclasses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keyword </a:t>
            </a:r>
            <a:r>
              <a:rPr lang="en-US" b="1" dirty="0"/>
              <a:t>static</a:t>
            </a:r>
            <a:r>
              <a:rPr lang="en-US" dirty="0"/>
              <a:t> can be used with classes, variables, and methods. Static elements belong to the class instead of a specific instance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138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862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Quick Review of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4557"/>
            <a:ext cx="8229600" cy="2266681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 </a:t>
            </a:r>
            <a:r>
              <a:rPr lang="en-US" dirty="0"/>
              <a:t>child object cannot directly </a:t>
            </a:r>
            <a:r>
              <a:rPr lang="en-US" dirty="0" smtClean="0"/>
              <a:t>access a </a:t>
            </a:r>
          </a:p>
          <a:p>
            <a:pPr marL="0" indent="0" algn="ctr">
              <a:buNone/>
            </a:pPr>
            <a:r>
              <a:rPr lang="en-US" dirty="0" smtClean="0"/>
              <a:t>private </a:t>
            </a:r>
            <a:r>
              <a:rPr lang="en-US" dirty="0"/>
              <a:t>member inherited from a parent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77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862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Quick Review of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376"/>
            <a:ext cx="8229600" cy="20617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Java’s </a:t>
            </a:r>
            <a:r>
              <a:rPr lang="en-US" b="1" dirty="0"/>
              <a:t>Object</a:t>
            </a:r>
            <a:r>
              <a:rPr lang="en-US" dirty="0"/>
              <a:t> class is the </a:t>
            </a:r>
            <a:r>
              <a:rPr lang="en-US" dirty="0" smtClean="0"/>
              <a:t>super </a:t>
            </a:r>
          </a:p>
          <a:p>
            <a:pPr marL="0" indent="0" algn="ctr">
              <a:buNone/>
            </a:pPr>
            <a:r>
              <a:rPr lang="en-US" dirty="0" smtClean="0"/>
              <a:t>class for </a:t>
            </a:r>
            <a:r>
              <a:rPr lang="en-US" dirty="0"/>
              <a:t>all Java classes.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31077" y="3358276"/>
            <a:ext cx="4301544" cy="2062103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Every </a:t>
            </a:r>
            <a:r>
              <a:rPr lang="en-US" sz="3200" dirty="0" smtClean="0"/>
              <a:t>Java class is </a:t>
            </a:r>
          </a:p>
          <a:p>
            <a:pPr algn="ctr"/>
            <a:r>
              <a:rPr lang="en-US" sz="3200" dirty="0" smtClean="0"/>
              <a:t>directly </a:t>
            </a:r>
            <a:r>
              <a:rPr lang="en-US" sz="3200" dirty="0"/>
              <a:t>or </a:t>
            </a:r>
            <a:r>
              <a:rPr lang="en-US" sz="3200" dirty="0" smtClean="0"/>
              <a:t>indirectly </a:t>
            </a:r>
          </a:p>
          <a:p>
            <a:pPr algn="ctr"/>
            <a:r>
              <a:rPr lang="en-US" sz="3200" dirty="0" smtClean="0"/>
              <a:t>derived </a:t>
            </a:r>
            <a:r>
              <a:rPr lang="en-US" sz="3200" dirty="0"/>
              <a:t>from </a:t>
            </a:r>
            <a:endParaRPr lang="en-US" sz="3200" dirty="0" smtClean="0"/>
          </a:p>
          <a:p>
            <a:pPr algn="ctr"/>
            <a:r>
              <a:rPr lang="en-US" sz="3200" dirty="0" smtClean="0"/>
              <a:t>the </a:t>
            </a:r>
            <a:r>
              <a:rPr lang="en-US" sz="3200" b="1" dirty="0"/>
              <a:t>Object</a:t>
            </a:r>
            <a:r>
              <a:rPr lang="en-US" sz="3200" dirty="0"/>
              <a:t> class.</a:t>
            </a:r>
          </a:p>
        </p:txBody>
      </p:sp>
    </p:spTree>
    <p:extLst>
      <p:ext uri="{BB962C8B-B14F-4D97-AF65-F5344CB8AC3E}">
        <p14:creationId xmlns:p14="http://schemas.microsoft.com/office/powerpoint/2010/main" val="200831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862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Object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3019"/>
            <a:ext cx="8229600" cy="55879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Object</a:t>
            </a:r>
            <a:r>
              <a:rPr lang="en-US" dirty="0"/>
              <a:t> class </a:t>
            </a:r>
            <a:r>
              <a:rPr lang="en-US" dirty="0" smtClean="0"/>
              <a:t>provides a collection </a:t>
            </a:r>
            <a:r>
              <a:rPr lang="en-US" dirty="0"/>
              <a:t>methods that descendant classes can use or override.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 smtClean="0"/>
          </a:p>
          <a:p>
            <a:pPr marL="800100" lvl="2" indent="0">
              <a:buNone/>
            </a:pPr>
            <a:r>
              <a:rPr lang="en-US" i="1" dirty="0" err="1" smtClean="0"/>
              <a:t>toString</a:t>
            </a:r>
            <a:r>
              <a:rPr lang="en-US" dirty="0"/>
              <a:t>(): </a:t>
            </a:r>
            <a:r>
              <a:rPr lang="en-US" dirty="0" smtClean="0"/>
              <a:t>  </a:t>
            </a:r>
            <a:r>
              <a:rPr lang="en-US" dirty="0"/>
              <a:t>Converts an Object into a </a:t>
            </a:r>
            <a:r>
              <a:rPr lang="en-US" dirty="0" smtClean="0"/>
              <a:t>String</a:t>
            </a:r>
          </a:p>
          <a:p>
            <a:pPr marL="800100" lvl="2" indent="0">
              <a:buNone/>
            </a:pPr>
            <a:endParaRPr lang="en-US" dirty="0"/>
          </a:p>
          <a:p>
            <a:pPr marL="800100" lvl="2" indent="0">
              <a:buNone/>
            </a:pPr>
            <a:r>
              <a:rPr lang="en-US" i="1" dirty="0"/>
              <a:t>equals</a:t>
            </a:r>
            <a:r>
              <a:rPr lang="en-US" dirty="0"/>
              <a:t>(): </a:t>
            </a:r>
            <a:r>
              <a:rPr lang="en-US" dirty="0" smtClean="0"/>
              <a:t>     Takes </a:t>
            </a:r>
            <a:r>
              <a:rPr lang="en-US" dirty="0"/>
              <a:t>a single argument that is </a:t>
            </a:r>
            <a:endParaRPr lang="en-US" dirty="0" smtClean="0"/>
          </a:p>
          <a:p>
            <a:pPr marL="800100" lvl="2" indent="0">
              <a:buNone/>
            </a:pPr>
            <a:r>
              <a:rPr lang="en-US" dirty="0" smtClean="0"/>
              <a:t>                     compared </a:t>
            </a:r>
            <a:r>
              <a:rPr lang="en-US" dirty="0"/>
              <a:t>to the calling object</a:t>
            </a:r>
            <a:r>
              <a:rPr lang="en-US" dirty="0" smtClean="0"/>
              <a:t>.</a:t>
            </a:r>
          </a:p>
          <a:p>
            <a:pPr marL="800100" lvl="2" indent="0">
              <a:buNone/>
            </a:pPr>
            <a:r>
              <a:rPr lang="en-US" dirty="0" smtClean="0"/>
              <a:t>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0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556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an Abstract Class?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22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409</Words>
  <Application>Microsoft Macintosh PowerPoint</Application>
  <PresentationFormat>On-screen Show (4:3)</PresentationFormat>
  <Paragraphs>127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Topics</vt:lpstr>
      <vt:lpstr>Quick Review of OOP</vt:lpstr>
      <vt:lpstr>Quick Review of OOP</vt:lpstr>
      <vt:lpstr>Quick Review of OOP</vt:lpstr>
      <vt:lpstr>Quick Review of OOP</vt:lpstr>
      <vt:lpstr>Quick Review of Inheritance</vt:lpstr>
      <vt:lpstr>Quick Review of Inheritance</vt:lpstr>
      <vt:lpstr>Object Class</vt:lpstr>
      <vt:lpstr>What is an Abstract Class?</vt:lpstr>
      <vt:lpstr>Abstract Class</vt:lpstr>
      <vt:lpstr>PowerPoint Presentation</vt:lpstr>
      <vt:lpstr>Details: Abstract Class</vt:lpstr>
      <vt:lpstr>Example: Abstract Animal Class</vt:lpstr>
      <vt:lpstr>Extending an Abstract Class </vt:lpstr>
      <vt:lpstr>PowerPoint Presentation</vt:lpstr>
      <vt:lpstr>Question 1 : What output is produced by the code below?</vt:lpstr>
      <vt:lpstr>Answer 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Classes and Interfaces</dc:title>
  <dc:creator>Trish</dc:creator>
  <cp:lastModifiedBy>Trish</cp:lastModifiedBy>
  <cp:revision>43</cp:revision>
  <dcterms:created xsi:type="dcterms:W3CDTF">2018-01-07T18:36:39Z</dcterms:created>
  <dcterms:modified xsi:type="dcterms:W3CDTF">2019-02-03T22:41:52Z</dcterms:modified>
</cp:coreProperties>
</file>