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7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58" d="100"/>
          <a:sy n="58" d="100"/>
        </p:scale>
        <p:origin x="7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51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81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4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2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10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8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0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3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80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7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5A72D-6A6B-4C4E-A221-A8512B1BDACC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891E-F9FF-4A60-9EE4-3F46F90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938" y="271468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Exception Handling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Reading / Writing 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601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Method </a:t>
            </a:r>
            <a:r>
              <a:rPr lang="en-US" sz="3600" dirty="0"/>
              <a:t>2</a:t>
            </a:r>
            <a:r>
              <a:rPr lang="en-US" sz="3600" dirty="0" smtClean="0"/>
              <a:t>: </a:t>
            </a:r>
            <a:r>
              <a:rPr lang="en-US" sz="3600" dirty="0"/>
              <a:t>W</a:t>
            </a:r>
            <a:r>
              <a:rPr lang="en-US" sz="3600" dirty="0" smtClean="0"/>
              <a:t>riting to a file</a:t>
            </a:r>
            <a:br>
              <a:rPr lang="en-US" sz="3600" dirty="0" smtClean="0"/>
            </a:br>
            <a:r>
              <a:rPr lang="en-US" sz="3600" dirty="0" smtClean="0"/>
              <a:t>Exception Handling using a </a:t>
            </a:r>
            <a:r>
              <a:rPr lang="en-US" sz="3600" b="1" i="1" dirty="0" smtClean="0"/>
              <a:t>throws </a:t>
            </a:r>
            <a:r>
              <a:rPr lang="en-US" sz="3600" b="1" i="1" dirty="0" err="1" smtClean="0"/>
              <a:t>IOException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.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943" y="1690688"/>
            <a:ext cx="9385810" cy="4725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904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3: Exception Handling using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   try/catch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396" y="1690688"/>
            <a:ext cx="4720244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Detect and handle exceptions with the try/catch statements.</a:t>
            </a:r>
          </a:p>
          <a:p>
            <a:r>
              <a:rPr lang="en-US" dirty="0" smtClean="0"/>
              <a:t>Place </a:t>
            </a:r>
            <a:r>
              <a:rPr lang="en-US" dirty="0"/>
              <a:t>the statements that can cause an exception inside a try block, and the handler inside a catch clause</a:t>
            </a:r>
            <a:r>
              <a:rPr lang="en-US" dirty="0" smtClean="0"/>
              <a:t>.</a:t>
            </a:r>
          </a:p>
          <a:p>
            <a:r>
              <a:rPr lang="en-US" dirty="0"/>
              <a:t>The try block contains one or more statements that may cause an exception.</a:t>
            </a:r>
          </a:p>
          <a:p>
            <a:r>
              <a:rPr lang="en-US" dirty="0"/>
              <a:t>Each catch clause contains the handler for an exception.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2779" y="1690688"/>
            <a:ext cx="6600825" cy="334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641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61" y="99760"/>
            <a:ext cx="3567545" cy="347784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Example 1: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Writing </a:t>
            </a:r>
            <a:r>
              <a:rPr lang="en-US" sz="3200" dirty="0" smtClean="0"/>
              <a:t>to a file </a:t>
            </a:r>
            <a:br>
              <a:rPr lang="en-US" sz="3200" dirty="0" smtClean="0"/>
            </a:br>
            <a:r>
              <a:rPr lang="en-US" sz="3200" dirty="0" smtClean="0"/>
              <a:t>                     Exception </a:t>
            </a:r>
            <a:r>
              <a:rPr lang="en-US" sz="3200" dirty="0" smtClean="0"/>
              <a:t>Handling using a </a:t>
            </a:r>
            <a:r>
              <a:rPr lang="en-US" sz="3200" b="1" i="1" dirty="0" smtClean="0"/>
              <a:t>try/catch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247" y="99760"/>
            <a:ext cx="7523452" cy="568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174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189" y="1197040"/>
            <a:ext cx="3683924" cy="307570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Example 2: 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Reading from a file 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Exception Handling using a </a:t>
            </a:r>
            <a:r>
              <a:rPr lang="en-US" sz="3600" b="1" i="1" dirty="0" smtClean="0"/>
              <a:t>try/catch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Add </a:t>
            </a:r>
            <a:r>
              <a:rPr lang="en-US" sz="3600" smtClean="0"/>
              <a:t>a </a:t>
            </a:r>
            <a:r>
              <a:rPr lang="en-US" sz="3600" b="1" i="1" smtClean="0"/>
              <a:t>finally </a:t>
            </a:r>
            <a:r>
              <a:rPr lang="en-US" sz="3600" smtClean="0"/>
              <a:t>element </a:t>
            </a:r>
            <a:r>
              <a:rPr lang="en-US" sz="3600" dirty="0" smtClean="0"/>
              <a:t>to complete any remaining tasks.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6072" y="99759"/>
            <a:ext cx="6907897" cy="656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358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Exception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458" y="1509741"/>
            <a:ext cx="6947153" cy="1449590"/>
          </a:xfrm>
        </p:spPr>
        <p:txBody>
          <a:bodyPr>
            <a:normAutofit/>
          </a:bodyPr>
          <a:lstStyle/>
          <a:p>
            <a:r>
              <a:rPr lang="en-US" dirty="0" smtClean="0"/>
              <a:t>An Exception class can be created by inheriting from </a:t>
            </a:r>
            <a:r>
              <a:rPr lang="en-US" dirty="0" err="1" smtClean="0"/>
              <a:t>java.lang.Exception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29790" y="2851327"/>
            <a:ext cx="8528858" cy="1846659"/>
          </a:xfrm>
          <a:prstGeom prst="rect">
            <a:avLst/>
          </a:prstGeom>
          <a:solidFill>
            <a:srgbClr val="EFF0F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101094"/>
                </a:solidFill>
                <a:effectLst/>
                <a:latin typeface="inherit"/>
              </a:rPr>
              <a:t>public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101094"/>
                </a:solidFill>
                <a:effectLst/>
                <a:latin typeface="inherit"/>
              </a:rPr>
              <a:t>class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inherit"/>
              </a:rPr>
              <a:t> </a:t>
            </a:r>
            <a:r>
              <a:rPr lang="en-US" altLang="en-US" sz="2400" dirty="0" err="1" smtClean="0">
                <a:solidFill>
                  <a:srgbClr val="2B91AF"/>
                </a:solidFill>
                <a:latin typeface="inherit"/>
              </a:rPr>
              <a:t>My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B91AF"/>
                </a:solidFill>
                <a:effectLst/>
                <a:latin typeface="inherit"/>
              </a:rPr>
              <a:t>Exception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101094"/>
                </a:solidFill>
                <a:effectLst/>
                <a:latin typeface="inherit"/>
              </a:rPr>
              <a:t>extends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B91AF"/>
                </a:solidFill>
                <a:effectLst/>
                <a:latin typeface="inherit"/>
              </a:rPr>
              <a:t>Exception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inherit"/>
              </a:rPr>
              <a:t>{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303336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303336"/>
                </a:solidFill>
                <a:latin typeface="inherit"/>
              </a:rPr>
              <a:t> </a:t>
            </a:r>
            <a:r>
              <a:rPr lang="en-US" altLang="en-US" sz="2400" dirty="0" smtClean="0">
                <a:solidFill>
                  <a:srgbClr val="303336"/>
                </a:solidFill>
                <a:latin typeface="inherit"/>
              </a:rPr>
              <a:t>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858C93"/>
                </a:solidFill>
                <a:effectLst/>
                <a:latin typeface="inherit"/>
              </a:rPr>
              <a:t>//Required inherited methods are coded here.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858C93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inherit"/>
              </a:rPr>
              <a:t> }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681458" y="5408410"/>
            <a:ext cx="6947153" cy="1449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 err="1"/>
              <a:t>t</a:t>
            </a:r>
            <a:r>
              <a:rPr lang="en-US" b="1" i="1" dirty="0" err="1" smtClean="0"/>
              <a:t>how</a:t>
            </a:r>
            <a:r>
              <a:rPr lang="en-US" dirty="0" smtClean="0"/>
              <a:t> and </a:t>
            </a:r>
            <a:r>
              <a:rPr lang="en-US" b="1" i="1" dirty="0" smtClean="0"/>
              <a:t>catch</a:t>
            </a:r>
            <a:r>
              <a:rPr lang="en-US" dirty="0" smtClean="0"/>
              <a:t> can be used with this class.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663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818" y="631774"/>
            <a:ext cx="9457286" cy="315877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Example </a:t>
            </a:r>
            <a:r>
              <a:rPr lang="en-US" sz="3600" dirty="0" smtClean="0"/>
              <a:t>: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Create an exception class and test it.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5" y="1800827"/>
            <a:ext cx="11849041" cy="435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853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Exception?</a:t>
            </a:r>
          </a:p>
          <a:p>
            <a:r>
              <a:rPr lang="en-US" dirty="0"/>
              <a:t>B</a:t>
            </a:r>
            <a:r>
              <a:rPr lang="en-US" dirty="0" smtClean="0"/>
              <a:t>asic error classes in Java</a:t>
            </a:r>
          </a:p>
          <a:p>
            <a:r>
              <a:rPr lang="en-US" dirty="0" smtClean="0"/>
              <a:t>Checked Exceptions vs. </a:t>
            </a:r>
            <a:r>
              <a:rPr lang="en-US" dirty="0"/>
              <a:t>U</a:t>
            </a:r>
            <a:r>
              <a:rPr lang="en-US" dirty="0" smtClean="0"/>
              <a:t>nchecked Exceptions</a:t>
            </a:r>
          </a:p>
          <a:p>
            <a:r>
              <a:rPr lang="en-US" dirty="0" smtClean="0"/>
              <a:t>Exception handling using </a:t>
            </a:r>
            <a:r>
              <a:rPr lang="en-US" i="1" dirty="0" smtClean="0"/>
              <a:t>throws</a:t>
            </a:r>
          </a:p>
          <a:p>
            <a:r>
              <a:rPr lang="en-US" dirty="0" smtClean="0"/>
              <a:t>Reading from files and writing to files</a:t>
            </a:r>
          </a:p>
          <a:p>
            <a:r>
              <a:rPr lang="en-US" dirty="0" smtClean="0"/>
              <a:t>Exception Handling using </a:t>
            </a:r>
            <a:r>
              <a:rPr lang="en-US" b="1" i="1" dirty="0" smtClean="0"/>
              <a:t>try/catch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438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Exception?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exception is an unexpected error condition that prevents the program from continuing normally.  </a:t>
            </a:r>
          </a:p>
          <a:p>
            <a:r>
              <a:rPr lang="en-US" dirty="0"/>
              <a:t>Programs must be flexible when handling problems.  </a:t>
            </a:r>
            <a:endParaRPr lang="en-US" dirty="0" smtClean="0"/>
          </a:p>
          <a:p>
            <a:r>
              <a:rPr lang="en-US" dirty="0" smtClean="0"/>
              <a:t>Rarely </a:t>
            </a:r>
            <a:r>
              <a:rPr lang="en-US" dirty="0"/>
              <a:t>do we want to terminate the program abruptly. For example, if the program detects an attempt to read from a non-existent file, we might want to ask the user for another file name.  </a:t>
            </a:r>
            <a:endParaRPr lang="en-US" dirty="0" smtClean="0"/>
          </a:p>
          <a:p>
            <a:r>
              <a:rPr lang="en-US" dirty="0" smtClean="0"/>
              <a:t>Exception </a:t>
            </a:r>
            <a:r>
              <a:rPr lang="en-US" dirty="0"/>
              <a:t>handling provides an adaptable mechanism for handling such problems.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957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Reading from a file that does not exist.</a:t>
            </a:r>
          </a:p>
          <a:p>
            <a:pPr lvl="0"/>
            <a:r>
              <a:rPr lang="en-US" dirty="0"/>
              <a:t>Reading from a file that has corrupt data.</a:t>
            </a:r>
          </a:p>
          <a:p>
            <a:pPr lvl="0"/>
            <a:r>
              <a:rPr lang="en-US" dirty="0"/>
              <a:t>Writing to a file, but the disk is full.</a:t>
            </a:r>
          </a:p>
          <a:p>
            <a:pPr lvl="0"/>
            <a:r>
              <a:rPr lang="en-US" dirty="0"/>
              <a:t>Reading input from the user and the user enters an invalid data type.</a:t>
            </a:r>
          </a:p>
          <a:p>
            <a:pPr lvl="0"/>
            <a:r>
              <a:rPr lang="en-US" dirty="0"/>
              <a:t>Unexpected division by zero</a:t>
            </a:r>
          </a:p>
          <a:p>
            <a:pPr lvl="0"/>
            <a:r>
              <a:rPr lang="en-US" dirty="0"/>
              <a:t>Accessing an array with a subscript (index) that is out of bounds.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219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1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Error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290"/>
            <a:ext cx="10515600" cy="512067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Java includes two basic classes of errors: Exception and Error.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Exception</a:t>
            </a:r>
          </a:p>
          <a:p>
            <a:r>
              <a:rPr lang="en-US" dirty="0" err="1"/>
              <a:t>IOException</a:t>
            </a:r>
            <a:endParaRPr lang="en-US" dirty="0"/>
          </a:p>
          <a:p>
            <a:r>
              <a:rPr lang="en-US" dirty="0" err="1"/>
              <a:t>RuntimeException</a:t>
            </a:r>
            <a:endParaRPr lang="en-US" dirty="0"/>
          </a:p>
          <a:p>
            <a:r>
              <a:rPr lang="en-US" dirty="0" err="1"/>
              <a:t>ArithmeticException</a:t>
            </a:r>
            <a:endParaRPr lang="en-US" dirty="0"/>
          </a:p>
          <a:p>
            <a:r>
              <a:rPr lang="en-US" dirty="0" err="1"/>
              <a:t>IndexOutOfBoundsException</a:t>
            </a:r>
            <a:endParaRPr lang="en-US" dirty="0"/>
          </a:p>
          <a:p>
            <a:r>
              <a:rPr lang="en-US" dirty="0" err="1"/>
              <a:t>ArrayIndexOutOfBoundException</a:t>
            </a:r>
            <a:endParaRPr lang="en-US" dirty="0"/>
          </a:p>
          <a:p>
            <a:r>
              <a:rPr lang="en-US" dirty="0" err="1"/>
              <a:t>NoSuchElementException</a:t>
            </a:r>
            <a:endParaRPr lang="en-US" dirty="0"/>
          </a:p>
          <a:p>
            <a:r>
              <a:rPr lang="en-US" dirty="0" err="1"/>
              <a:t>InputMismatchException</a:t>
            </a:r>
            <a:endParaRPr lang="en-US" dirty="0"/>
          </a:p>
          <a:p>
            <a:r>
              <a:rPr lang="en-US" dirty="0"/>
              <a:t>etc.</a:t>
            </a:r>
          </a:p>
          <a:p>
            <a:pPr marL="0" indent="0">
              <a:buNone/>
            </a:pPr>
            <a:r>
              <a:rPr lang="en-US" dirty="0"/>
              <a:t>Error:  Represents serious errors which your program usually cannot recover.</a:t>
            </a:r>
          </a:p>
          <a:p>
            <a:r>
              <a:rPr lang="en-US" dirty="0" err="1"/>
              <a:t>VirtualMachineError</a:t>
            </a:r>
            <a:endParaRPr lang="en-US" dirty="0"/>
          </a:p>
          <a:p>
            <a:r>
              <a:rPr lang="en-US" dirty="0" err="1"/>
              <a:t>OutOfMemoryError</a:t>
            </a:r>
            <a:r>
              <a:rPr lang="en-US" dirty="0"/>
              <a:t>  : insufficient memory</a:t>
            </a:r>
          </a:p>
          <a:p>
            <a:r>
              <a:rPr lang="en-US" dirty="0" err="1"/>
              <a:t>InternalError</a:t>
            </a:r>
            <a:endParaRPr lang="en-US" dirty="0"/>
          </a:p>
          <a:p>
            <a:r>
              <a:rPr lang="en-US" dirty="0"/>
              <a:t>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27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Checked vs. Unchecked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There are two categories of Exceptions: Checked and Unchecked.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u="sng" dirty="0"/>
              <a:t>Unchecked</a:t>
            </a:r>
            <a:r>
              <a:rPr lang="en-US" dirty="0"/>
              <a:t>: 	Means not verified during compile time.  These errors typically occur because of poor programming. For example, an array index out of bound.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u="sng" dirty="0"/>
              <a:t>Checked</a:t>
            </a:r>
            <a:r>
              <a:rPr lang="en-US" dirty="0"/>
              <a:t>: Means checked at compile time, such as </a:t>
            </a:r>
            <a:r>
              <a:rPr lang="en-US" b="1" i="1" dirty="0" err="1"/>
              <a:t>FileNotFoundException</a:t>
            </a:r>
            <a:r>
              <a:rPr lang="en-US" dirty="0"/>
              <a:t>.  Code that uses a checked exception will not compile if the catch is not handled.    The following code has an unhandled exception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321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Example of an Exception using an Array.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the code  below, an </a:t>
            </a:r>
            <a:r>
              <a:rPr lang="en-US" dirty="0"/>
              <a:t>exception occurs because the array index is out of bounds.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When </a:t>
            </a:r>
            <a:r>
              <a:rPr lang="en-US" dirty="0"/>
              <a:t>this happens, an object of the exception class is thrown.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[] </a:t>
            </a:r>
            <a:r>
              <a:rPr lang="en-US" dirty="0" err="1"/>
              <a:t>arr</a:t>
            </a:r>
            <a:r>
              <a:rPr lang="en-US" dirty="0"/>
              <a:t> = {11, 9, 6, 5, 8};</a:t>
            </a:r>
            <a:endParaRPr lang="en-US" sz="3600" dirty="0"/>
          </a:p>
          <a:p>
            <a:pPr marL="457200" lvl="1" indent="0">
              <a:buNone/>
            </a:pPr>
            <a:r>
              <a:rPr lang="en-US" dirty="0" err="1"/>
              <a:t>i</a:t>
            </a:r>
            <a:r>
              <a:rPr lang="en-US" dirty="0"/>
              <a:t> = 10;</a:t>
            </a:r>
            <a:endParaRPr lang="en-US" sz="3600" dirty="0"/>
          </a:p>
          <a:p>
            <a:pPr marL="457200" lvl="1" indent="0">
              <a:buNone/>
            </a:pP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*= 2;</a:t>
            </a:r>
            <a:endParaRPr lang="en-US" sz="3600" dirty="0"/>
          </a:p>
          <a:p>
            <a:pPr marL="0" indent="0">
              <a:buNone/>
            </a:pPr>
            <a:r>
              <a:rPr lang="en-US" sz="2400" dirty="0"/>
              <a:t> 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61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Method 1: Basic Exception Handling using </a:t>
            </a:r>
            <a:r>
              <a:rPr lang="en-US" sz="3600" b="1" i="1" dirty="0" smtClean="0"/>
              <a:t>throw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an error condition is detected, we can </a:t>
            </a:r>
            <a:r>
              <a:rPr lang="en-US" b="1" i="1" dirty="0" smtClean="0"/>
              <a:t>throw</a:t>
            </a:r>
            <a:r>
              <a:rPr lang="en-US" dirty="0" smtClean="0"/>
              <a:t> an appropriate exception object to handle the condition.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sz="2000" dirty="0"/>
              <a:t>if (</a:t>
            </a:r>
            <a:r>
              <a:rPr lang="en-US" sz="2000" dirty="0" err="1"/>
              <a:t>testScore</a:t>
            </a:r>
            <a:r>
              <a:rPr lang="en-US" sz="2000" dirty="0"/>
              <a:t> &gt; 100) {</a:t>
            </a:r>
          </a:p>
          <a:p>
            <a:pPr marL="457200" lvl="1" indent="0">
              <a:buNone/>
            </a:pPr>
            <a:r>
              <a:rPr lang="en-US" sz="2000" dirty="0"/>
              <a:t>         </a:t>
            </a:r>
            <a:r>
              <a:rPr lang="en-US" sz="2000" dirty="0" smtClean="0"/>
              <a:t>throw  </a:t>
            </a:r>
            <a:r>
              <a:rPr lang="en-US" sz="2000" dirty="0"/>
              <a:t>new </a:t>
            </a:r>
            <a:r>
              <a:rPr lang="en-US" sz="2000" dirty="0" err="1"/>
              <a:t>IllegalArgumentException</a:t>
            </a:r>
            <a:r>
              <a:rPr lang="en-US" sz="2000" dirty="0"/>
              <a:t> (“Invalid Test Score”);</a:t>
            </a:r>
          </a:p>
          <a:p>
            <a:pPr marL="457200" lvl="1" indent="0">
              <a:buNone/>
            </a:pPr>
            <a:r>
              <a:rPr lang="en-US" sz="2000" dirty="0" smtClean="0"/>
              <a:t> }</a:t>
            </a:r>
          </a:p>
          <a:p>
            <a:pPr marL="457200" lvl="1" indent="0">
              <a:buNone/>
            </a:pPr>
            <a:r>
              <a:rPr lang="en-US" sz="2000" dirty="0" err="1" smtClean="0"/>
              <a:t>gpa</a:t>
            </a:r>
            <a:r>
              <a:rPr lang="en-US" sz="2000" dirty="0" smtClean="0"/>
              <a:t> </a:t>
            </a:r>
            <a:r>
              <a:rPr lang="en-US" sz="2000" dirty="0"/>
              <a:t>= (</a:t>
            </a:r>
            <a:r>
              <a:rPr lang="en-US" sz="2000" dirty="0" err="1"/>
              <a:t>testScore</a:t>
            </a:r>
            <a:r>
              <a:rPr lang="en-US" sz="2000" dirty="0"/>
              <a:t> + </a:t>
            </a:r>
            <a:r>
              <a:rPr lang="en-US" sz="2000" dirty="0" err="1"/>
              <a:t>hw</a:t>
            </a:r>
            <a:r>
              <a:rPr lang="en-US" sz="2000" dirty="0"/>
              <a:t> + quiz) / 3;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r>
              <a:rPr lang="en-US" dirty="0"/>
              <a:t>The last line is not executed when the exception is thrown.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719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40959"/>
            <a:ext cx="10515600" cy="68424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Example 1: Exception Handling using </a:t>
            </a:r>
            <a:r>
              <a:rPr lang="en-US" sz="3600" b="1" i="1" dirty="0" smtClean="0"/>
              <a:t>throw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71204" y="5652047"/>
            <a:ext cx="10515600" cy="1205953"/>
          </a:xfrm>
        </p:spPr>
        <p:txBody>
          <a:bodyPr>
            <a:normAutofit/>
          </a:bodyPr>
          <a:lstStyle/>
          <a:p>
            <a:r>
              <a:rPr lang="en-US" dirty="0" smtClean="0"/>
              <a:t>Is this a practical example of exception handling?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1595437"/>
            <a:ext cx="9258300" cy="3667125"/>
          </a:xfrm>
          <a:prstGeom prst="rect">
            <a:avLst/>
          </a:prstGeom>
        </p:spPr>
      </p:pic>
      <p:sp>
        <p:nvSpPr>
          <p:cNvPr id="6" name="Content Placeholder 3"/>
          <p:cNvSpPr txBox="1">
            <a:spLocks/>
          </p:cNvSpPr>
          <p:nvPr/>
        </p:nvSpPr>
        <p:spPr>
          <a:xfrm>
            <a:off x="971204" y="631165"/>
            <a:ext cx="10515600" cy="1205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</a:t>
            </a:r>
            <a:r>
              <a:rPr lang="en-US" dirty="0" smtClean="0"/>
              <a:t>n error condition is detected</a:t>
            </a:r>
          </a:p>
          <a:p>
            <a:r>
              <a:rPr lang="en-US" dirty="0" smtClean="0"/>
              <a:t>An </a:t>
            </a:r>
            <a:r>
              <a:rPr lang="en-US" b="1" i="1" dirty="0" err="1" smtClean="0"/>
              <a:t>IllegalArgumentException</a:t>
            </a:r>
            <a:r>
              <a:rPr lang="en-US" dirty="0" smtClean="0"/>
              <a:t> is  </a:t>
            </a:r>
            <a:r>
              <a:rPr lang="en-US" b="1" i="1" dirty="0" smtClean="0"/>
              <a:t>throw</a:t>
            </a:r>
            <a:r>
              <a:rPr lang="en-US" dirty="0" smtClean="0"/>
              <a:t> to handle the error.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230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4158</TotalTime>
  <Words>476</Words>
  <Application>Microsoft Office PowerPoint</Application>
  <PresentationFormat>Widescreen</PresentationFormat>
  <Paragraphs>82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inherit</vt:lpstr>
      <vt:lpstr>Office Theme</vt:lpstr>
      <vt:lpstr>Exception Handling  and  Reading / Writing  Files</vt:lpstr>
      <vt:lpstr>Topics</vt:lpstr>
      <vt:lpstr>What is an Exception?</vt:lpstr>
      <vt:lpstr>Examples of Exceptions</vt:lpstr>
      <vt:lpstr>Basic Error Classes</vt:lpstr>
      <vt:lpstr>Checked vs. Unchecked Exceptions</vt:lpstr>
      <vt:lpstr>Example of an Exception using an Array.</vt:lpstr>
      <vt:lpstr>Method 1: Basic Exception Handling using throw.</vt:lpstr>
      <vt:lpstr>Example 1: Exception Handling using throw.</vt:lpstr>
      <vt:lpstr>Method 2: Writing to a file Exception Handling using a throws IOException .</vt:lpstr>
      <vt:lpstr>Method 3: Exception Handling using                      try/catch Blocks</vt:lpstr>
      <vt:lpstr>Example 1:   Writing to a file                       Exception Handling using a try/catch.</vt:lpstr>
      <vt:lpstr>Example 2:   Reading from a file   Exception Handling using a try/catch    Add a finally element to complete any remaining tasks.</vt:lpstr>
      <vt:lpstr>Creating an Exception Class</vt:lpstr>
      <vt:lpstr>Example :  Create an exception class and test it.</vt:lpstr>
    </vt:vector>
  </TitlesOfParts>
  <Company>UofR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Exception Handling  and  Reading / Writing  Files</dc:title>
  <dc:creator>Cornez, Trish</dc:creator>
  <cp:lastModifiedBy>Cornez, Trish</cp:lastModifiedBy>
  <cp:revision>14</cp:revision>
  <dcterms:created xsi:type="dcterms:W3CDTF">2017-12-01T22:44:49Z</dcterms:created>
  <dcterms:modified xsi:type="dcterms:W3CDTF">2017-12-04T23:07:40Z</dcterms:modified>
</cp:coreProperties>
</file>