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68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 class is the blueprint of an object.  </a:t>
            </a:r>
          </a:p>
          <a:p>
            <a:pPr marL="400050" lvl="1" indent="0">
              <a:buNone/>
            </a:pPr>
            <a:r>
              <a:rPr lang="en-US" dirty="0"/>
              <a:t>Example: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A </a:t>
            </a:r>
            <a:r>
              <a:rPr lang="en-US" dirty="0"/>
              <a:t>blueprint for a </a:t>
            </a:r>
            <a:r>
              <a:rPr lang="en-US" dirty="0" smtClean="0"/>
              <a:t>house establishes </a:t>
            </a:r>
            <a:r>
              <a:rPr lang="en-US" dirty="0"/>
              <a:t>the </a:t>
            </a:r>
            <a:r>
              <a:rPr lang="en-US" dirty="0" smtClean="0"/>
              <a:t>design specifications: layout </a:t>
            </a:r>
            <a:r>
              <a:rPr lang="en-US" dirty="0"/>
              <a:t>of the </a:t>
            </a:r>
            <a:r>
              <a:rPr lang="en-US" dirty="0" smtClean="0"/>
              <a:t>rooms dimensions, etc.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lvl="0"/>
            <a:r>
              <a:rPr lang="en-US" dirty="0"/>
              <a:t>A</a:t>
            </a:r>
            <a:r>
              <a:rPr lang="en-US" dirty="0" smtClean="0"/>
              <a:t> Java class is used to model (establish) the </a:t>
            </a:r>
            <a:r>
              <a:rPr lang="en-US" u="sng" dirty="0" smtClean="0"/>
              <a:t>data</a:t>
            </a:r>
            <a:r>
              <a:rPr lang="en-US" dirty="0" smtClean="0"/>
              <a:t> attributes and </a:t>
            </a:r>
            <a:r>
              <a:rPr lang="en-US" u="sng" dirty="0" smtClean="0"/>
              <a:t>behavior</a:t>
            </a:r>
            <a:r>
              <a:rPr lang="en-US" dirty="0"/>
              <a:t> o</a:t>
            </a:r>
            <a:r>
              <a:rPr lang="en-US" dirty="0" smtClean="0"/>
              <a:t>f an object.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1082" y="2263761"/>
            <a:ext cx="7932086" cy="15091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5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, private, static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/>
              <a:t>private</a:t>
            </a:r>
            <a:r>
              <a:rPr lang="en-US" dirty="0"/>
              <a:t> </a:t>
            </a:r>
            <a:r>
              <a:rPr lang="en-US" dirty="0" smtClean="0"/>
              <a:t>are used to allow (public) </a:t>
            </a:r>
            <a:r>
              <a:rPr lang="en-US" dirty="0"/>
              <a:t>or </a:t>
            </a:r>
            <a:r>
              <a:rPr lang="en-US" dirty="0" smtClean="0"/>
              <a:t>hinder(private)  </a:t>
            </a:r>
            <a:r>
              <a:rPr lang="en-US" dirty="0"/>
              <a:t>access to data members and methods of a class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s</a:t>
            </a:r>
            <a:r>
              <a:rPr lang="en-US" b="1" dirty="0" smtClean="0"/>
              <a:t>tatic</a:t>
            </a:r>
            <a:r>
              <a:rPr lang="en-US" dirty="0" smtClean="0"/>
              <a:t> means an element defined </a:t>
            </a:r>
            <a:r>
              <a:rPr lang="en-US" dirty="0"/>
              <a:t>by a class belongs to </a:t>
            </a:r>
            <a:r>
              <a:rPr lang="en-US" dirty="0" smtClean="0"/>
              <a:t>the </a:t>
            </a:r>
            <a:r>
              <a:rPr lang="en-US" dirty="0"/>
              <a:t>class, not to an object of the class. 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Examples of a static:</a:t>
            </a:r>
          </a:p>
          <a:p>
            <a:pPr marL="0" indent="0">
              <a:buNone/>
            </a:pPr>
            <a:r>
              <a:rPr lang="en-US" b="1" dirty="0" smtClean="0"/>
              <a:t>              </a:t>
            </a:r>
            <a:r>
              <a:rPr lang="en-US" b="1" dirty="0" err="1" smtClean="0"/>
              <a:t>Math.PI</a:t>
            </a:r>
            <a:r>
              <a:rPr lang="en-US" dirty="0" smtClean="0"/>
              <a:t>  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              </a:t>
            </a:r>
            <a:r>
              <a:rPr lang="en-US" b="1" dirty="0" err="1" smtClean="0"/>
              <a:t>Math.abs</a:t>
            </a:r>
            <a:r>
              <a:rPr lang="en-US" b="1" dirty="0"/>
              <a:t>()  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     </a:t>
            </a:r>
            <a:r>
              <a:rPr lang="en-US" b="1" dirty="0" err="1" smtClean="0"/>
              <a:t>Math.cos</a:t>
            </a:r>
            <a:r>
              <a:rPr lang="en-US" b="1" dirty="0"/>
              <a:t>() 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     </a:t>
            </a:r>
            <a:r>
              <a:rPr lang="en-US" b="1" dirty="0" err="1" smtClean="0"/>
              <a:t>Math.random</a:t>
            </a:r>
            <a:r>
              <a:rPr lang="en-US" b="1" dirty="0"/>
              <a:t>()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</a:t>
            </a:r>
            <a:r>
              <a:rPr lang="en-US" i="1" dirty="0" smtClean="0"/>
              <a:t>static</a:t>
            </a:r>
            <a:r>
              <a:rPr lang="en-US" dirty="0" smtClean="0"/>
              <a:t>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62325"/>
            <a:ext cx="8229600" cy="3146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public</a:t>
            </a:r>
            <a:r>
              <a:rPr lang="en-US" sz="2800" dirty="0"/>
              <a:t> </a:t>
            </a:r>
            <a:r>
              <a:rPr lang="en-US" sz="2800" b="1" dirty="0"/>
              <a:t>class</a:t>
            </a:r>
            <a:r>
              <a:rPr lang="en-US" sz="2800" dirty="0"/>
              <a:t> Play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b="1" dirty="0"/>
              <a:t>public</a:t>
            </a:r>
            <a:r>
              <a:rPr lang="en-US" sz="2800" dirty="0"/>
              <a:t> </a:t>
            </a:r>
            <a:r>
              <a:rPr lang="en-US" sz="2800" b="1" dirty="0"/>
              <a:t>static</a:t>
            </a:r>
            <a:r>
              <a:rPr lang="en-US" sz="2800" dirty="0"/>
              <a:t> </a:t>
            </a:r>
            <a:r>
              <a:rPr lang="en-US" sz="2800" b="1" dirty="0"/>
              <a:t>final</a:t>
            </a:r>
            <a:r>
              <a:rPr lang="en-US" sz="2800" dirty="0"/>
              <a:t> </a:t>
            </a:r>
            <a:r>
              <a:rPr lang="en-US" sz="2800" b="1" dirty="0" err="1"/>
              <a:t>int</a:t>
            </a:r>
            <a:r>
              <a:rPr lang="en-US" sz="2800" dirty="0"/>
              <a:t> </a:t>
            </a:r>
            <a:r>
              <a:rPr lang="en-US" sz="2800" i="1" dirty="0"/>
              <a:t>CUPCAKE</a:t>
            </a:r>
            <a:r>
              <a:rPr lang="en-US" sz="2800" dirty="0"/>
              <a:t> = 999999;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b="1" dirty="0"/>
              <a:t>public</a:t>
            </a:r>
            <a:r>
              <a:rPr lang="en-US" sz="2800" dirty="0"/>
              <a:t> </a:t>
            </a:r>
            <a:r>
              <a:rPr lang="en-US" sz="2800" b="1" dirty="0"/>
              <a:t>static</a:t>
            </a:r>
            <a:r>
              <a:rPr lang="en-US" sz="2800" dirty="0"/>
              <a:t> String breakfast() {</a:t>
            </a:r>
          </a:p>
          <a:p>
            <a:pPr marL="0" indent="0">
              <a:buNone/>
            </a:pPr>
            <a:r>
              <a:rPr lang="en-US" sz="2800" dirty="0"/>
              <a:t>		</a:t>
            </a:r>
            <a:r>
              <a:rPr lang="en-US" sz="2800" b="1" dirty="0"/>
              <a:t>return</a:t>
            </a:r>
            <a:r>
              <a:rPr lang="en-US" sz="2800" dirty="0"/>
              <a:t> "Breakfast is the </a:t>
            </a:r>
            <a:r>
              <a:rPr lang="en-US" sz="2800" dirty="0" smtClean="0"/>
              <a:t>a morning meal.</a:t>
            </a:r>
            <a:r>
              <a:rPr lang="en-US" sz="2800" dirty="0"/>
              <a:t>";</a:t>
            </a:r>
          </a:p>
          <a:p>
            <a:pPr marL="0" indent="0">
              <a:buNone/>
            </a:pPr>
            <a:r>
              <a:rPr lang="en-US" sz="2800" dirty="0"/>
              <a:t>	}</a:t>
            </a:r>
          </a:p>
          <a:p>
            <a:pPr marL="0" indent="0">
              <a:buNone/>
            </a:pPr>
            <a:r>
              <a:rPr lang="en-US" sz="2800" dirty="0"/>
              <a:t>} </a:t>
            </a:r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4333876" y="1611950"/>
            <a:ext cx="3962400" cy="1229675"/>
          </a:xfrm>
          <a:prstGeom prst="wedgeRectCallout">
            <a:avLst>
              <a:gd name="adj1" fmla="val -50088"/>
              <a:gd name="adj2" fmla="val 12104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Static constants can be either public or private.  Static variables are usually private.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140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0250" y="254338"/>
            <a:ext cx="4572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class</a:t>
            </a:r>
            <a:r>
              <a:rPr lang="en-US" dirty="0"/>
              <a:t> Play {</a:t>
            </a:r>
          </a:p>
          <a:p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static</a:t>
            </a:r>
            <a:r>
              <a:rPr lang="en-US" dirty="0"/>
              <a:t> </a:t>
            </a:r>
            <a:r>
              <a:rPr lang="en-US" b="1" dirty="0"/>
              <a:t>final</a:t>
            </a:r>
            <a:r>
              <a:rPr lang="en-US" dirty="0"/>
              <a:t> </a:t>
            </a:r>
            <a:r>
              <a:rPr lang="en-US" b="1" dirty="0" err="1"/>
              <a:t>int</a:t>
            </a:r>
            <a:r>
              <a:rPr lang="en-US" dirty="0"/>
              <a:t> </a:t>
            </a:r>
            <a:r>
              <a:rPr lang="en-US" i="1" dirty="0"/>
              <a:t>CUPCAKE</a:t>
            </a:r>
            <a:r>
              <a:rPr lang="en-US" dirty="0"/>
              <a:t> = 999999;</a:t>
            </a:r>
          </a:p>
          <a:p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static</a:t>
            </a:r>
            <a:r>
              <a:rPr lang="en-US" dirty="0"/>
              <a:t> String breakfast() {</a:t>
            </a:r>
          </a:p>
          <a:p>
            <a:r>
              <a:rPr lang="en-US" dirty="0"/>
              <a:t>		</a:t>
            </a:r>
            <a:r>
              <a:rPr lang="en-US" b="1" dirty="0"/>
              <a:t>return</a:t>
            </a:r>
            <a:r>
              <a:rPr lang="en-US" dirty="0"/>
              <a:t> "Breakfast is </a:t>
            </a:r>
            <a:r>
              <a:rPr lang="en-US" dirty="0" smtClean="0"/>
              <a:t>a morning meal.</a:t>
            </a:r>
            <a:r>
              <a:rPr lang="en-US" dirty="0"/>
              <a:t>";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428624" y="3231714"/>
            <a:ext cx="6016625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TestPlay</a:t>
            </a:r>
            <a:r>
              <a:rPr lang="en-US" dirty="0"/>
              <a:t> {</a:t>
            </a:r>
          </a:p>
          <a:p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static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r>
              <a:rPr lang="en-US" dirty="0"/>
              <a:t>		Play play1 = </a:t>
            </a:r>
            <a:r>
              <a:rPr lang="en-US" b="1" dirty="0"/>
              <a:t>new</a:t>
            </a:r>
            <a:r>
              <a:rPr lang="en-US" dirty="0"/>
              <a:t> Play();</a:t>
            </a:r>
          </a:p>
          <a:p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(play1.</a:t>
            </a:r>
            <a:r>
              <a:rPr lang="en-US" i="1" dirty="0"/>
              <a:t>CUPCAKE</a:t>
            </a:r>
            <a:r>
              <a:rPr lang="en-US" dirty="0"/>
              <a:t>);</a:t>
            </a:r>
          </a:p>
          <a:p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(play1.</a:t>
            </a:r>
            <a:r>
              <a:rPr lang="en-US" i="1" dirty="0"/>
              <a:t>breakfast</a:t>
            </a:r>
            <a:r>
              <a:rPr lang="en-US" dirty="0"/>
              <a:t>());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</a:t>
            </a:r>
            <a:r>
              <a:rPr lang="en-US" dirty="0" err="1"/>
              <a:t>Play.</a:t>
            </a:r>
            <a:r>
              <a:rPr lang="en-US" i="1" dirty="0" err="1"/>
              <a:t>CUPCAKE</a:t>
            </a:r>
            <a:r>
              <a:rPr lang="en-US" dirty="0"/>
              <a:t>);</a:t>
            </a:r>
          </a:p>
          <a:p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</a:t>
            </a:r>
            <a:r>
              <a:rPr lang="en-US" dirty="0" err="1"/>
              <a:t>Play.</a:t>
            </a:r>
            <a:r>
              <a:rPr lang="en-US" i="1" dirty="0" err="1"/>
              <a:t>breakfast</a:t>
            </a:r>
            <a:r>
              <a:rPr lang="en-US" dirty="0"/>
              <a:t>())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    }</a:t>
            </a:r>
          </a:p>
          <a:p>
            <a:r>
              <a:rPr lang="en-US" dirty="0"/>
              <a:t>}</a:t>
            </a:r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4953000" y="1730376"/>
            <a:ext cx="3762375" cy="1285874"/>
          </a:xfrm>
          <a:prstGeom prst="wedgeRectCallout">
            <a:avLst>
              <a:gd name="adj1" fmla="val -51417"/>
              <a:gd name="adj2" fmla="val 14312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Poor Programming: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Not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accessed in a static way.  This won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’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t cause an error, but it is poor programming.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5700713" y="4333875"/>
            <a:ext cx="2760662" cy="1760162"/>
          </a:xfrm>
          <a:prstGeom prst="wedgeRectCallout">
            <a:avLst>
              <a:gd name="adj1" fmla="val -70347"/>
              <a:gd name="adj2" fmla="val -58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Good Programming: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Times New Roman" charset="0"/>
                <a:ea typeface="ÇlÇr ñæí©" charset="0"/>
              </a:rPr>
              <a:t>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ccessed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in a static way.  This is the correct way to call a static method/value.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97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Dependency and Aggregation (composition) in Classes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The classes in a software application can have various relationships to each other.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Three </a:t>
            </a:r>
            <a:r>
              <a:rPr lang="en-US" dirty="0"/>
              <a:t>of the more common relationships are dependency, composition (also called aggregation), and inheritance.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Dependency means that a class uses or relies on another class.  For example, the word jumble application relied on the random number generator to randomly select a word to play.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Aggregation (Composition) describes how an object is </a:t>
            </a:r>
            <a:r>
              <a:rPr lang="en-US" dirty="0" smtClean="0"/>
              <a:t>composed. Some </a:t>
            </a:r>
            <a:r>
              <a:rPr lang="en-US" dirty="0"/>
              <a:t>objects are made up of other objects.  For example, a car is made up of an engine, wheels, chassis, </a:t>
            </a:r>
            <a:r>
              <a:rPr lang="en-US" dirty="0" err="1"/>
              <a:t>etc</a:t>
            </a:r>
            <a:r>
              <a:rPr lang="en-US" dirty="0" smtClean="0"/>
              <a:t>;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Composition </a:t>
            </a:r>
            <a:r>
              <a:rPr lang="en-US" dirty="0"/>
              <a:t>is often referred to as a “has a” or “has many” relationship because the objects of the composite “have” objects of the composed class as members.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35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Deck of Cards Example</a:t>
            </a:r>
            <a:endParaRPr lang="en-US" dirty="0"/>
          </a:p>
        </p:txBody>
      </p:sp>
      <p:pic>
        <p:nvPicPr>
          <p:cNvPr id="4" name="Picture 3" descr="Screen Shot 2018-01-05 at 10.59.2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25" y="1765300"/>
            <a:ext cx="8490475" cy="3441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70751" y="5752584"/>
            <a:ext cx="503665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 An </a:t>
            </a:r>
            <a:r>
              <a:rPr lang="en-US" dirty="0" err="1" smtClean="0"/>
              <a:t>ArrayList</a:t>
            </a:r>
            <a:r>
              <a:rPr lang="en-US" dirty="0" smtClean="0"/>
              <a:t> is used to store the collection of cards.</a:t>
            </a:r>
          </a:p>
          <a:p>
            <a:r>
              <a:rPr lang="en-US" dirty="0" smtClean="0"/>
              <a:t>Collections can be used to shuffle the list of cards.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40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Setters and Getters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Setters and Getters and </a:t>
            </a:r>
            <a:r>
              <a:rPr lang="en-US" dirty="0" err="1" smtClean="0"/>
              <a:t>mutator</a:t>
            </a:r>
            <a:r>
              <a:rPr lang="en-US" dirty="0" smtClean="0"/>
              <a:t> and </a:t>
            </a:r>
            <a:r>
              <a:rPr lang="en-US" dirty="0" err="1" smtClean="0"/>
              <a:t>accessor</a:t>
            </a:r>
            <a:r>
              <a:rPr lang="en-US" dirty="0" smtClean="0"/>
              <a:t> methods.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Mutator</a:t>
            </a:r>
            <a:r>
              <a:rPr lang="en-US" dirty="0" smtClean="0"/>
              <a:t> </a:t>
            </a:r>
            <a:r>
              <a:rPr lang="en-US" dirty="0"/>
              <a:t>methods </a:t>
            </a:r>
            <a:r>
              <a:rPr lang="en-US" dirty="0" smtClean="0"/>
              <a:t>are used to change or set </a:t>
            </a:r>
            <a:r>
              <a:rPr lang="en-US" dirty="0"/>
              <a:t>the data of an object: </a:t>
            </a:r>
          </a:p>
          <a:p>
            <a:pPr marL="0" lvl="0" indent="0">
              <a:buNone/>
            </a:pPr>
            <a:r>
              <a:rPr lang="en-US" dirty="0" smtClean="0"/>
              <a:t>                </a:t>
            </a:r>
            <a:r>
              <a:rPr lang="en-US" b="1" dirty="0" smtClean="0"/>
              <a:t> card1.setRank(2);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err="1"/>
              <a:t>Accessor</a:t>
            </a:r>
            <a:r>
              <a:rPr lang="en-US" dirty="0"/>
              <a:t> methods do not change the data, but rather </a:t>
            </a:r>
            <a:r>
              <a:rPr lang="en-US" dirty="0" smtClean="0"/>
              <a:t>access (get) </a:t>
            </a:r>
            <a:r>
              <a:rPr lang="en-US" dirty="0"/>
              <a:t>the data of an object: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                </a:t>
            </a:r>
            <a:r>
              <a:rPr lang="en-US" b="1" dirty="0" smtClean="0"/>
              <a:t>card1.getRand ();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641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UML is a Unified Modeling Language.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Class </a:t>
            </a:r>
            <a:r>
              <a:rPr lang="en-US" dirty="0"/>
              <a:t>attributes and </a:t>
            </a:r>
            <a:r>
              <a:rPr lang="en-US" dirty="0" smtClean="0"/>
              <a:t>methods are indicated </a:t>
            </a:r>
            <a:r>
              <a:rPr lang="en-US" dirty="0"/>
              <a:t>in a </a:t>
            </a:r>
            <a:r>
              <a:rPr lang="en-US" dirty="0" smtClean="0"/>
              <a:t>UML diagram</a:t>
            </a:r>
            <a:r>
              <a:rPr lang="en-US" dirty="0"/>
              <a:t>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UML diagram divides </a:t>
            </a:r>
            <a:r>
              <a:rPr lang="en-US" dirty="0"/>
              <a:t>the class structure into </a:t>
            </a:r>
            <a:r>
              <a:rPr lang="en-US" dirty="0" smtClean="0"/>
              <a:t>compartments for data members, constructors, and methods.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01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8-01-05 at 11.16.0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618"/>
            <a:ext cx="9144000" cy="636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98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8-01-05 at 11.18.5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139"/>
            <a:ext cx="9144000" cy="366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92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the Deck and Card class.</a:t>
            </a:r>
          </a:p>
          <a:p>
            <a:r>
              <a:rPr lang="en-US" dirty="0" smtClean="0"/>
              <a:t>Create a test class that performs the following: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Create a deck of cards.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Deal cards until there are no more cards left in the deck.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Repopulate and shuffle the deck.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Deal until there are no more cards left in the deck.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38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2484" y="229049"/>
            <a:ext cx="8941516" cy="100065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300" dirty="0" smtClean="0"/>
              <a:t>Example: How </a:t>
            </a:r>
            <a:r>
              <a:rPr lang="en-US" sz="3300" dirty="0"/>
              <a:t>do we </a:t>
            </a:r>
            <a:r>
              <a:rPr lang="en-US" sz="3300" dirty="0" smtClean="0"/>
              <a:t>model </a:t>
            </a:r>
            <a:r>
              <a:rPr lang="en-US" sz="3300" dirty="0" smtClean="0"/>
              <a:t>a </a:t>
            </a:r>
            <a:r>
              <a:rPr lang="en-US" sz="3300" dirty="0" smtClean="0"/>
              <a:t>circle </a:t>
            </a:r>
            <a:endParaRPr lang="en-US" sz="3300" dirty="0" smtClean="0"/>
          </a:p>
          <a:p>
            <a:pPr marL="0" indent="0" algn="ctr">
              <a:buNone/>
            </a:pPr>
            <a:r>
              <a:rPr lang="en-US" sz="3300" dirty="0" smtClean="0"/>
              <a:t>drawn on a canvas?  </a:t>
            </a:r>
          </a:p>
          <a:p>
            <a:pPr algn="ctr"/>
            <a:endParaRPr lang="en-US" sz="3300" dirty="0"/>
          </a:p>
        </p:txBody>
      </p:sp>
      <p:pic>
        <p:nvPicPr>
          <p:cNvPr id="8" name="Picture 7" descr="Macintosh HD:Users:trishcornez:Desktop:Screen Shot 2017-01-20 at 9.01.22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97" y="1194311"/>
            <a:ext cx="8047060" cy="5349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19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8-01-05 at 9.51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99" y="0"/>
            <a:ext cx="82813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8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803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dirty="0"/>
              <a:t>A constructor </a:t>
            </a:r>
            <a:r>
              <a:rPr lang="en-US" dirty="0" smtClean="0"/>
              <a:t>is used to </a:t>
            </a:r>
            <a:r>
              <a:rPr lang="en-US" b="1" u="sng" dirty="0" smtClean="0"/>
              <a:t>create (instantiate)</a:t>
            </a:r>
            <a:r>
              <a:rPr lang="en-US" dirty="0" smtClean="0"/>
              <a:t> an object:</a:t>
            </a:r>
          </a:p>
          <a:p>
            <a:pPr lvl="0"/>
            <a:endParaRPr lang="en-US" dirty="0"/>
          </a:p>
          <a:p>
            <a:pPr marL="800100" lvl="2" indent="0">
              <a:buNone/>
            </a:pPr>
            <a:r>
              <a:rPr lang="en-US" sz="3100" i="1" dirty="0" smtClean="0"/>
              <a:t>Circle c1 = new Circle();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  </a:t>
            </a:r>
            <a:r>
              <a:rPr lang="en-US" dirty="0"/>
              <a:t>Constructors must have the same name as the class.  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/>
              <a:t>A class can have multiple constructors.  This is called overloading the constructor. The compiler picks the constructor that matches the constructor arguments.</a:t>
            </a:r>
          </a:p>
          <a:p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>
            <a:off x="5189348" y="2058755"/>
            <a:ext cx="3672550" cy="1033211"/>
          </a:xfrm>
          <a:prstGeom prst="borderCallout1">
            <a:avLst>
              <a:gd name="adj1" fmla="val 18750"/>
              <a:gd name="adj2" fmla="val -8333"/>
              <a:gd name="adj3" fmla="val 23929"/>
              <a:gd name="adj4" fmla="val -20790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9348" y="2111798"/>
            <a:ext cx="36725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c1</a:t>
            </a:r>
            <a:r>
              <a:rPr lang="en-US" sz="2400" dirty="0" smtClean="0"/>
              <a:t> is a </a:t>
            </a:r>
            <a:r>
              <a:rPr lang="en-US" sz="2400" b="1" dirty="0" smtClean="0"/>
              <a:t>Circle</a:t>
            </a:r>
            <a:r>
              <a:rPr lang="en-US" sz="2400" dirty="0" smtClean="0"/>
              <a:t> object created</a:t>
            </a:r>
          </a:p>
          <a:p>
            <a:r>
              <a:rPr lang="en-US" sz="2400" dirty="0"/>
              <a:t>b</a:t>
            </a:r>
            <a:r>
              <a:rPr lang="en-US" sz="2400" dirty="0" smtClean="0"/>
              <a:t>y the constructor of </a:t>
            </a:r>
            <a:r>
              <a:rPr lang="en-US" sz="2400" b="1" dirty="0" smtClean="0"/>
              <a:t>Circle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318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454"/>
            <a:ext cx="5063067" cy="66565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dirty="0"/>
              <a:t>Circle</a:t>
            </a:r>
            <a:r>
              <a:rPr lang="en-US" dirty="0" smtClean="0"/>
              <a:t>(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x,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y)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radius = 1;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this.x</a:t>
            </a:r>
            <a:r>
              <a:rPr lang="en-US" dirty="0" smtClean="0"/>
              <a:t> = x;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this.y</a:t>
            </a:r>
            <a:r>
              <a:rPr lang="en-US" dirty="0" smtClean="0"/>
              <a:t> = y;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/>
              <a:t>fillColor</a:t>
            </a:r>
            <a:r>
              <a:rPr lang="en-US" dirty="0"/>
              <a:t> = “#000000”;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strokeColor</a:t>
            </a:r>
            <a:r>
              <a:rPr lang="en-US" dirty="0" smtClean="0"/>
              <a:t> </a:t>
            </a:r>
            <a:r>
              <a:rPr lang="en-US" dirty="0"/>
              <a:t>= “#000000”;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dirty="0"/>
              <a:t>Circle()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radius </a:t>
            </a:r>
            <a:r>
              <a:rPr lang="en-US" dirty="0"/>
              <a:t>= 1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    x = 1;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y = 1;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fillColor</a:t>
            </a:r>
            <a:r>
              <a:rPr lang="en-US" dirty="0" smtClean="0"/>
              <a:t> </a:t>
            </a:r>
            <a:r>
              <a:rPr lang="en-US" dirty="0"/>
              <a:t>= “#000000”;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strokeColor</a:t>
            </a:r>
            <a:r>
              <a:rPr lang="en-US" dirty="0" smtClean="0"/>
              <a:t> </a:t>
            </a:r>
            <a:r>
              <a:rPr lang="en-US" dirty="0"/>
              <a:t>= “#000000”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4930259" y="1607127"/>
            <a:ext cx="4213741" cy="2375185"/>
          </a:xfrm>
          <a:prstGeom prst="wedgeRectCallout">
            <a:avLst>
              <a:gd name="adj1" fmla="val -49699"/>
              <a:gd name="adj2" fmla="val 2043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Overloaded</a:t>
            </a:r>
            <a:r>
              <a:rPr lang="en-US" sz="2400" dirty="0">
                <a:latin typeface="Times New Roman" charset="0"/>
                <a:ea typeface="ÇlÇr ñæí©" charset="0"/>
              </a:rPr>
              <a:t>  </a:t>
            </a:r>
            <a:r>
              <a:rPr lang="en-US" sz="2400" dirty="0" smtClean="0">
                <a:latin typeface="Times New Roman" charset="0"/>
                <a:ea typeface="ÇlÇr ñæí©" charset="0"/>
              </a:rPr>
              <a:t>(same name)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The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compiler recognizes 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which constructor to use based on the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parameter list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5032308" y="302910"/>
            <a:ext cx="3146347" cy="680482"/>
          </a:xfrm>
          <a:prstGeom prst="wedgeRectCallout">
            <a:avLst>
              <a:gd name="adj1" fmla="val -70231"/>
              <a:gd name="adj2" fmla="val 18318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Explicit Constructor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AutoShape 1"/>
          <p:cNvSpPr>
            <a:spLocks noChangeArrowheads="1"/>
          </p:cNvSpPr>
          <p:nvPr/>
        </p:nvSpPr>
        <p:spPr bwMode="auto">
          <a:xfrm>
            <a:off x="5209365" y="5587882"/>
            <a:ext cx="3146347" cy="680482"/>
          </a:xfrm>
          <a:prstGeom prst="wedgeRectCallout">
            <a:avLst>
              <a:gd name="adj1" fmla="val -107674"/>
              <a:gd name="adj2" fmla="val -192644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Default Constructor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98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8295"/>
          </a:xfrm>
          <a:ln w="3175" cmpd="sng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/>
              <a:t>What happens when there are no constructors?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default </a:t>
            </a:r>
            <a:r>
              <a:rPr lang="en-US" dirty="0"/>
              <a:t>constructor with no arguments is automatically generated.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All </a:t>
            </a:r>
            <a:r>
              <a:rPr lang="en-US" dirty="0"/>
              <a:t>data members are initialized to default values.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Default </a:t>
            </a:r>
            <a:r>
              <a:rPr lang="en-US" dirty="0"/>
              <a:t>values are 0, false, and null for object instances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89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5312"/>
            <a:ext cx="8229600" cy="107141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object </a:t>
            </a:r>
            <a:r>
              <a:rPr lang="en-US" dirty="0"/>
              <a:t>is </a:t>
            </a:r>
            <a:r>
              <a:rPr lang="en-US" dirty="0" smtClean="0"/>
              <a:t>a reference pointer </a:t>
            </a:r>
            <a:r>
              <a:rPr lang="en-US" dirty="0"/>
              <a:t>to a memory location.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5018" y="2378219"/>
            <a:ext cx="8229600" cy="41103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2" indent="0">
              <a:buFont typeface="Arial"/>
              <a:buNone/>
            </a:pPr>
            <a:r>
              <a:rPr lang="en-US" sz="3100" i="1" dirty="0" smtClean="0"/>
              <a:t>Circle c1 = new Circle();</a:t>
            </a:r>
          </a:p>
          <a:p>
            <a:pPr marL="800100" lvl="2" indent="0">
              <a:buFont typeface="Arial"/>
              <a:buNone/>
            </a:pPr>
            <a:endParaRPr lang="en-US" sz="3100" i="1" dirty="0"/>
          </a:p>
          <a:p>
            <a:pPr marL="800100" lvl="2" indent="0">
              <a:buFont typeface="Arial"/>
              <a:buNone/>
            </a:pPr>
            <a:r>
              <a:rPr lang="en-US" sz="3100" i="1" dirty="0" smtClean="0"/>
              <a:t>								radius</a:t>
            </a:r>
          </a:p>
          <a:p>
            <a:pPr marL="800100" lvl="2" indent="0">
              <a:buFont typeface="Arial"/>
              <a:buNone/>
            </a:pPr>
            <a:r>
              <a:rPr lang="en-US" sz="3100" i="1" dirty="0"/>
              <a:t>	</a:t>
            </a:r>
            <a:r>
              <a:rPr lang="en-US" sz="3100" i="1" dirty="0" smtClean="0"/>
              <a:t>							x</a:t>
            </a:r>
          </a:p>
          <a:p>
            <a:pPr marL="800100" lvl="2" indent="0">
              <a:buFont typeface="Arial"/>
              <a:buNone/>
            </a:pPr>
            <a:r>
              <a:rPr lang="en-US" sz="3100" i="1" dirty="0"/>
              <a:t>	</a:t>
            </a:r>
            <a:r>
              <a:rPr lang="en-US" sz="3100" i="1" dirty="0" smtClean="0"/>
              <a:t>	c1						y</a:t>
            </a:r>
          </a:p>
          <a:p>
            <a:pPr marL="800100" lvl="2" indent="0">
              <a:buFont typeface="Arial"/>
              <a:buNone/>
            </a:pPr>
            <a:r>
              <a:rPr lang="en-US" sz="3100" i="1" dirty="0"/>
              <a:t>	</a:t>
            </a:r>
            <a:r>
              <a:rPr lang="en-US" sz="3100" i="1" dirty="0" smtClean="0"/>
              <a:t>							</a:t>
            </a:r>
            <a:r>
              <a:rPr lang="en-US" sz="3100" i="1" dirty="0" err="1" smtClean="0"/>
              <a:t>fillColor</a:t>
            </a:r>
            <a:endParaRPr lang="en-US" sz="3100" i="1" dirty="0" smtClean="0"/>
          </a:p>
          <a:p>
            <a:pPr marL="800100" lvl="2" indent="0">
              <a:buFont typeface="Arial"/>
              <a:buNone/>
            </a:pPr>
            <a:r>
              <a:rPr lang="en-US" sz="3100" i="1" dirty="0"/>
              <a:t>	</a:t>
            </a:r>
            <a:r>
              <a:rPr lang="en-US" sz="3100" i="1" dirty="0" smtClean="0"/>
              <a:t>							</a:t>
            </a:r>
            <a:r>
              <a:rPr lang="en-US" sz="3100" i="1" dirty="0" err="1" smtClean="0"/>
              <a:t>strokeColor</a:t>
            </a:r>
            <a:endParaRPr lang="en-US" sz="3100" i="1" dirty="0" smtClean="0"/>
          </a:p>
          <a:p>
            <a:pPr marL="800100" lvl="2" indent="0">
              <a:buFont typeface="Arial"/>
              <a:buNone/>
            </a:pPr>
            <a:r>
              <a:rPr lang="en-US" sz="3100" i="1" dirty="0"/>
              <a:t>	</a:t>
            </a:r>
            <a:r>
              <a:rPr lang="en-US" sz="3100" i="1" dirty="0" smtClean="0"/>
              <a:t>						</a:t>
            </a:r>
          </a:p>
          <a:p>
            <a:pPr marL="800100" lvl="2" indent="0">
              <a:buFont typeface="Arial"/>
              <a:buNone/>
            </a:pPr>
            <a:endParaRPr lang="en-US" sz="3100" i="1" dirty="0"/>
          </a:p>
          <a:p>
            <a:pPr marL="800100" lvl="2" indent="0">
              <a:buFont typeface="Arial"/>
              <a:buNone/>
            </a:pPr>
            <a:endParaRPr lang="en-US" sz="3100" i="1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678545" y="4595091"/>
            <a:ext cx="166254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4433455" y="3278909"/>
            <a:ext cx="2863273" cy="2770909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09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3"/>
            <a:ext cx="8229600" cy="1143000"/>
          </a:xfrm>
        </p:spPr>
        <p:txBody>
          <a:bodyPr/>
          <a:lstStyle/>
          <a:p>
            <a:r>
              <a:rPr lang="en-US" dirty="0" smtClean="0"/>
              <a:t>Example of Object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188" y="1792223"/>
            <a:ext cx="3735243" cy="284073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Circle </a:t>
            </a:r>
            <a:r>
              <a:rPr lang="en-US" sz="2400" dirty="0"/>
              <a:t>c1 = new Circle</a:t>
            </a:r>
            <a:r>
              <a:rPr lang="en-US" sz="2400" dirty="0" smtClean="0"/>
              <a:t>(4, </a:t>
            </a:r>
            <a:r>
              <a:rPr lang="en-US" sz="2400" dirty="0"/>
              <a:t>7</a:t>
            </a:r>
            <a:r>
              <a:rPr lang="en-US" sz="2400" dirty="0" smtClean="0"/>
              <a:t>)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Circle c2 = new Circle</a:t>
            </a:r>
            <a:r>
              <a:rPr lang="en-US" sz="2400" dirty="0" smtClean="0"/>
              <a:t>(3, </a:t>
            </a:r>
            <a:r>
              <a:rPr lang="en-US" sz="2400" dirty="0"/>
              <a:t>8</a:t>
            </a:r>
            <a:r>
              <a:rPr lang="en-US" sz="2400" dirty="0" smtClean="0"/>
              <a:t>)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c1 = c2;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endParaRPr lang="en-US" sz="24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4572000" y="3218872"/>
            <a:ext cx="4227657" cy="3291655"/>
          </a:xfrm>
          <a:prstGeom prst="wedgeRectCallout">
            <a:avLst>
              <a:gd name="adj1" fmla="val -123883"/>
              <a:gd name="adj2" fmla="val -1712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The 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data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 of c2 is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NOT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 copied to c1.  </a:t>
            </a:r>
            <a:r>
              <a:rPr lang="en-US" sz="2400" dirty="0">
                <a:latin typeface="Times New Roman" charset="0"/>
                <a:ea typeface="ÇlÇr ñæí©" charset="0"/>
              </a:rPr>
              <a:t>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he 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address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 of c2 is copied to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c1.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Garbage collection mode will locate and reclaim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any memory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occupied by lost objects. 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188" y="1230868"/>
            <a:ext cx="2865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Consider the following code:</a:t>
            </a:r>
          </a:p>
        </p:txBody>
      </p:sp>
    </p:spTree>
    <p:extLst>
      <p:ext uri="{BB962C8B-B14F-4D97-AF65-F5344CB8AC3E}">
        <p14:creationId xmlns:p14="http://schemas.microsoft.com/office/powerpoint/2010/main" val="1912327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8-01-05 at 10.22.0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81" y="565150"/>
            <a:ext cx="7735194" cy="53721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14750" y="527358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Circle c1 = new Circle(4, 7);</a:t>
            </a:r>
          </a:p>
          <a:p>
            <a:r>
              <a:rPr lang="en-US" dirty="0"/>
              <a:t>Circle c2 = new Circle(3, 8);</a:t>
            </a:r>
          </a:p>
          <a:p>
            <a:r>
              <a:rPr lang="en-US" dirty="0"/>
              <a:t>Circle c3 = c2;</a:t>
            </a:r>
          </a:p>
          <a:p>
            <a:r>
              <a:rPr lang="en-US" dirty="0"/>
              <a:t>c1 = c2;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4750" y="565150"/>
            <a:ext cx="4340225" cy="22057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948545" y="565150"/>
            <a:ext cx="3973080" cy="22057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78000" y="1085273"/>
            <a:ext cx="1936750" cy="23091"/>
          </a:xfrm>
          <a:prstGeom prst="straightConnector1">
            <a:avLst/>
          </a:prstGeom>
          <a:ln w="38100" cmpd="sng">
            <a:solidFill>
              <a:srgbClr val="8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16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1705</TotalTime>
  <Words>673</Words>
  <Application>Microsoft Office PowerPoint</Application>
  <PresentationFormat>On-screen Show (4:3)</PresentationFormat>
  <Paragraphs>150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ÇlÇr ñæí©</vt:lpstr>
      <vt:lpstr>Times New Roman</vt:lpstr>
      <vt:lpstr>Office Theme</vt:lpstr>
      <vt:lpstr>Basics of OOP</vt:lpstr>
      <vt:lpstr>PowerPoint Presentation</vt:lpstr>
      <vt:lpstr>PowerPoint Presentation</vt:lpstr>
      <vt:lpstr>Constructors</vt:lpstr>
      <vt:lpstr>PowerPoint Presentation</vt:lpstr>
      <vt:lpstr>What happens when there are no constructors?</vt:lpstr>
      <vt:lpstr>Object References</vt:lpstr>
      <vt:lpstr>Example of Object References</vt:lpstr>
      <vt:lpstr>PowerPoint Presentation</vt:lpstr>
      <vt:lpstr>public , private, static access</vt:lpstr>
      <vt:lpstr>Example of a static Usage</vt:lpstr>
      <vt:lpstr>PowerPoint Presentation</vt:lpstr>
      <vt:lpstr>Dependency and Aggregation (composition) in Classes</vt:lpstr>
      <vt:lpstr>Deck of Cards Example</vt:lpstr>
      <vt:lpstr>Setters and Getters</vt:lpstr>
      <vt:lpstr>UML Diagram</vt:lpstr>
      <vt:lpstr>PowerPoint Presentation</vt:lpstr>
      <vt:lpstr>PowerPoint Presentation</vt:lpstr>
      <vt:lpstr>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Cornez, Trish</cp:lastModifiedBy>
  <cp:revision>78</cp:revision>
  <dcterms:created xsi:type="dcterms:W3CDTF">2010-04-12T23:12:02Z</dcterms:created>
  <dcterms:modified xsi:type="dcterms:W3CDTF">2019-01-17T19:55:49Z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