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7" r:id="rId5"/>
    <p:sldId id="277" r:id="rId6"/>
    <p:sldId id="278" r:id="rId7"/>
    <p:sldId id="260" r:id="rId8"/>
    <p:sldId id="262" r:id="rId9"/>
    <p:sldId id="264" r:id="rId10"/>
    <p:sldId id="280" r:id="rId11"/>
    <p:sldId id="281" r:id="rId12"/>
    <p:sldId id="282" r:id="rId13"/>
    <p:sldId id="283" r:id="rId14"/>
    <p:sldId id="265" r:id="rId15"/>
    <p:sldId id="284" r:id="rId16"/>
    <p:sldId id="285" r:id="rId17"/>
    <p:sldId id="286" r:id="rId18"/>
    <p:sldId id="287" r:id="rId19"/>
    <p:sldId id="288" r:id="rId20"/>
    <p:sldId id="289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>
        <p:scale>
          <a:sx n="81" d="100"/>
          <a:sy n="81" d="100"/>
        </p:scale>
        <p:origin x="-112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Topics</a:t>
            </a:r>
          </a:p>
          <a:p>
            <a:pPr marL="0" lvl="0" indent="0">
              <a:buNone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Why is recursion</a:t>
            </a:r>
            <a:r>
              <a:rPr lang="en-US" dirty="0"/>
              <a:t> </a:t>
            </a:r>
            <a:r>
              <a:rPr lang="en-US" dirty="0" smtClean="0"/>
              <a:t>an important concept?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What is recursion?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How it works.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Note of Caution.</a:t>
            </a: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5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3685" y="358112"/>
            <a:ext cx="3928821" cy="141404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/>
              <a:t>Solve f</a:t>
            </a:r>
            <a:r>
              <a:rPr lang="en-US" sz="2800" b="1" dirty="0" smtClean="0"/>
              <a:t>actorial(5)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smtClean="0"/>
              <a:t>Step 2: The primitive </a:t>
            </a:r>
            <a:br>
              <a:rPr lang="en-US" sz="2800" dirty="0" smtClean="0"/>
            </a:br>
            <a:r>
              <a:rPr lang="en-US" sz="2800" dirty="0" smtClean="0"/>
              <a:t>             state triggers</a:t>
            </a:r>
            <a:br>
              <a:rPr lang="en-US" sz="2800" dirty="0" smtClean="0"/>
            </a:br>
            <a:r>
              <a:rPr lang="en-US" sz="2800" dirty="0"/>
              <a:t> </a:t>
            </a:r>
            <a:r>
              <a:rPr lang="en-US" sz="2800" dirty="0" smtClean="0"/>
              <a:t>            backtracking.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066496" y="695803"/>
            <a:ext cx="14613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actorial(5)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40564" y="1665770"/>
            <a:ext cx="176067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 * factorial(4)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27760" y="2670527"/>
            <a:ext cx="1760679" cy="369332"/>
          </a:xfrm>
          <a:prstGeom prst="rect">
            <a:avLst/>
          </a:prstGeom>
          <a:solidFill>
            <a:srgbClr val="DFDCB7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* factorial(3)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06204" y="3707593"/>
            <a:ext cx="1760679" cy="369332"/>
          </a:xfrm>
          <a:prstGeom prst="rect">
            <a:avLst/>
          </a:prstGeom>
          <a:solidFill>
            <a:srgbClr val="DFDCB7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 * factorial(2)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36836" y="4805963"/>
            <a:ext cx="1760679" cy="369332"/>
          </a:xfrm>
          <a:prstGeom prst="rect">
            <a:avLst/>
          </a:prstGeom>
          <a:solidFill>
            <a:srgbClr val="DFDCB7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 * factorial(1)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06528" y="5954036"/>
            <a:ext cx="2369887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 (primitive state)</a:t>
            </a:r>
            <a:endParaRPr lang="en-US" dirty="0"/>
          </a:p>
        </p:txBody>
      </p:sp>
      <p:cxnSp>
        <p:nvCxnSpPr>
          <p:cNvPr id="16" name="Elbow Connector 15"/>
          <p:cNvCxnSpPr>
            <a:stCxn id="7" idx="2"/>
          </p:cNvCxnSpPr>
          <p:nvPr/>
        </p:nvCxnSpPr>
        <p:spPr>
          <a:xfrm rot="16200000" flipH="1">
            <a:off x="2690027" y="1172254"/>
            <a:ext cx="600635" cy="38639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6200000" flipH="1">
            <a:off x="3259946" y="2142222"/>
            <a:ext cx="600635" cy="38639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6200000" flipH="1">
            <a:off x="4325992" y="3180528"/>
            <a:ext cx="667736" cy="38639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6200000" flipH="1">
            <a:off x="4914229" y="4248245"/>
            <a:ext cx="729041" cy="38639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6200000" flipH="1">
            <a:off x="5577513" y="5371467"/>
            <a:ext cx="778743" cy="38639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64836" y="4076923"/>
            <a:ext cx="1948890" cy="17543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Backtracking:</a:t>
            </a:r>
          </a:p>
          <a:p>
            <a:r>
              <a:rPr lang="en-US" dirty="0" smtClean="0"/>
              <a:t>Move up the stack of method calls and</a:t>
            </a:r>
          </a:p>
          <a:p>
            <a:r>
              <a:rPr lang="en-US" dirty="0"/>
              <a:t>c</a:t>
            </a:r>
            <a:r>
              <a:rPr lang="en-US" dirty="0" smtClean="0"/>
              <a:t>omplete the solution.</a:t>
            </a:r>
            <a:endParaRPr lang="en-US" dirty="0"/>
          </a:p>
        </p:txBody>
      </p:sp>
      <p:cxnSp>
        <p:nvCxnSpPr>
          <p:cNvPr id="15" name="Elbow Connector 14"/>
          <p:cNvCxnSpPr/>
          <p:nvPr/>
        </p:nvCxnSpPr>
        <p:spPr>
          <a:xfrm rot="16200000" flipV="1">
            <a:off x="7160682" y="5451485"/>
            <a:ext cx="778744" cy="226362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97515" y="4805965"/>
            <a:ext cx="1269075" cy="369332"/>
          </a:xfrm>
          <a:prstGeom prst="rect">
            <a:avLst/>
          </a:prstGeom>
          <a:solidFill>
            <a:srgbClr val="DFDCB7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=   2 * 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1" name="Elbow Connector 20"/>
          <p:cNvCxnSpPr>
            <a:stCxn id="26" idx="1"/>
          </p:cNvCxnSpPr>
          <p:nvPr/>
        </p:nvCxnSpPr>
        <p:spPr>
          <a:xfrm rot="10800000">
            <a:off x="6697516" y="4098822"/>
            <a:ext cx="103819" cy="573792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58157" y="3707596"/>
            <a:ext cx="1269075" cy="369332"/>
          </a:xfrm>
          <a:prstGeom prst="rect">
            <a:avLst/>
          </a:prstGeom>
          <a:solidFill>
            <a:srgbClr val="DFDCB7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=   3 *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71108" y="5646584"/>
            <a:ext cx="478086" cy="369332"/>
          </a:xfrm>
          <a:prstGeom prst="rect">
            <a:avLst/>
          </a:prstGeom>
          <a:solidFill>
            <a:srgbClr val="DFDCB7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01334" y="4487948"/>
            <a:ext cx="478086" cy="369332"/>
          </a:xfrm>
          <a:prstGeom prst="rect">
            <a:avLst/>
          </a:prstGeom>
          <a:solidFill>
            <a:srgbClr val="DFDCB7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7" name="Elbow Connector 26"/>
          <p:cNvCxnSpPr>
            <a:stCxn id="29" idx="1"/>
          </p:cNvCxnSpPr>
          <p:nvPr/>
        </p:nvCxnSpPr>
        <p:spPr>
          <a:xfrm rot="10800000">
            <a:off x="6027798" y="3039856"/>
            <a:ext cx="51631" cy="553600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88439" y="2670527"/>
            <a:ext cx="1269075" cy="369332"/>
          </a:xfrm>
          <a:prstGeom prst="rect">
            <a:avLst/>
          </a:prstGeom>
          <a:solidFill>
            <a:srgbClr val="DFDCB7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=   4 * </a:t>
            </a:r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79428" y="3408790"/>
            <a:ext cx="478086" cy="369332"/>
          </a:xfrm>
          <a:prstGeom prst="rect">
            <a:avLst/>
          </a:prstGeom>
          <a:solidFill>
            <a:srgbClr val="DFDCB7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0" name="Elbow Connector 29"/>
          <p:cNvCxnSpPr>
            <a:stCxn id="32" idx="1"/>
          </p:cNvCxnSpPr>
          <p:nvPr/>
        </p:nvCxnSpPr>
        <p:spPr>
          <a:xfrm rot="10800000">
            <a:off x="5192790" y="2035099"/>
            <a:ext cx="225591" cy="498618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01243" y="1665770"/>
            <a:ext cx="1269075" cy="369332"/>
          </a:xfrm>
          <a:prstGeom prst="rect">
            <a:avLst/>
          </a:prstGeom>
          <a:solidFill>
            <a:srgbClr val="DFDCB7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=   5 * </a:t>
            </a:r>
            <a:r>
              <a:rPr lang="en-US" b="1" dirty="0" smtClean="0">
                <a:solidFill>
                  <a:srgbClr val="FF0000"/>
                </a:solidFill>
              </a:rPr>
              <a:t>24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18380" y="2349051"/>
            <a:ext cx="478086" cy="369332"/>
          </a:xfrm>
          <a:prstGeom prst="rect">
            <a:avLst/>
          </a:prstGeom>
          <a:solidFill>
            <a:srgbClr val="DFDCB7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24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3" name="Elbow Connector 32"/>
          <p:cNvCxnSpPr>
            <a:stCxn id="35" idx="1"/>
          </p:cNvCxnSpPr>
          <p:nvPr/>
        </p:nvCxnSpPr>
        <p:spPr>
          <a:xfrm rot="10800000">
            <a:off x="4127986" y="1065133"/>
            <a:ext cx="225590" cy="516013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45192" y="695803"/>
            <a:ext cx="1269075" cy="400110"/>
          </a:xfrm>
          <a:prstGeom prst="rect">
            <a:avLst/>
          </a:prstGeom>
          <a:solidFill>
            <a:srgbClr val="DFDCB7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=   </a:t>
            </a:r>
            <a:r>
              <a:rPr lang="en-US" sz="2000" b="1" dirty="0">
                <a:solidFill>
                  <a:srgbClr val="FF0000"/>
                </a:solidFill>
              </a:rPr>
              <a:t>120</a:t>
            </a:r>
            <a:r>
              <a:rPr lang="en-US" dirty="0" smtClean="0"/>
              <a:t>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53576" y="1396479"/>
            <a:ext cx="583259" cy="369332"/>
          </a:xfrm>
          <a:prstGeom prst="rect">
            <a:avLst/>
          </a:prstGeom>
          <a:solidFill>
            <a:srgbClr val="DFDCB7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120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95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616" y="2433481"/>
            <a:ext cx="6788251" cy="41474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static </a:t>
            </a:r>
            <a:r>
              <a:rPr lang="en-US" sz="2400" dirty="0">
                <a:latin typeface="Courier New"/>
                <a:cs typeface="Courier New"/>
              </a:rPr>
              <a:t>void </a:t>
            </a:r>
            <a:r>
              <a:rPr lang="en-US" sz="2400" dirty="0" err="1">
                <a:latin typeface="Courier New"/>
                <a:cs typeface="Courier New"/>
              </a:rPr>
              <a:t>func</a:t>
            </a:r>
            <a:r>
              <a:rPr lang="en-US" sz="2400" dirty="0">
                <a:latin typeface="Courier New"/>
                <a:cs typeface="Courier New"/>
              </a:rPr>
              <a:t> (</a:t>
            </a:r>
            <a:r>
              <a:rPr lang="en-US" sz="2400" dirty="0" err="1">
                <a:latin typeface="Courier New"/>
                <a:cs typeface="Courier New"/>
              </a:rPr>
              <a:t>int</a:t>
            </a:r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 err="1">
                <a:latin typeface="Courier New"/>
                <a:cs typeface="Courier New"/>
              </a:rPr>
              <a:t>num</a:t>
            </a:r>
            <a:r>
              <a:rPr lang="en-US" sz="2400" dirty="0">
                <a:latin typeface="Courier New"/>
                <a:cs typeface="Courier New"/>
              </a:rPr>
              <a:t>) {</a:t>
            </a: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   if </a:t>
            </a:r>
            <a:r>
              <a:rPr lang="en-US" sz="2400" dirty="0">
                <a:latin typeface="Courier New"/>
                <a:cs typeface="Courier New"/>
              </a:rPr>
              <a:t>( 1 &lt;= </a:t>
            </a:r>
            <a:r>
              <a:rPr lang="en-US" sz="2400" dirty="0" err="1">
                <a:latin typeface="Courier New"/>
                <a:cs typeface="Courier New"/>
              </a:rPr>
              <a:t>num</a:t>
            </a:r>
            <a:r>
              <a:rPr lang="en-US" sz="2400" dirty="0">
                <a:latin typeface="Courier New"/>
                <a:cs typeface="Courier New"/>
              </a:rPr>
              <a:t> &amp;&amp; </a:t>
            </a:r>
            <a:r>
              <a:rPr lang="en-US" sz="2400" dirty="0" err="1">
                <a:latin typeface="Courier New"/>
                <a:cs typeface="Courier New"/>
              </a:rPr>
              <a:t>num</a:t>
            </a:r>
            <a:r>
              <a:rPr lang="en-US" sz="2400" dirty="0">
                <a:latin typeface="Courier New"/>
                <a:cs typeface="Courier New"/>
              </a:rPr>
              <a:t> &lt;= 8) {</a:t>
            </a: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     </a:t>
            </a:r>
            <a:r>
              <a:rPr lang="en-US" sz="2400" dirty="0" err="1" smtClean="0">
                <a:latin typeface="Courier New"/>
                <a:cs typeface="Courier New"/>
              </a:rPr>
              <a:t>func</a:t>
            </a:r>
            <a:r>
              <a:rPr lang="en-US" sz="2400" dirty="0">
                <a:latin typeface="Courier New"/>
                <a:cs typeface="Courier New"/>
              </a:rPr>
              <a:t>(</a:t>
            </a:r>
            <a:r>
              <a:rPr lang="en-US" sz="2400" dirty="0" err="1">
                <a:latin typeface="Courier New"/>
                <a:cs typeface="Courier New"/>
              </a:rPr>
              <a:t>num</a:t>
            </a:r>
            <a:r>
              <a:rPr lang="en-US" sz="2400" dirty="0">
                <a:latin typeface="Courier New"/>
                <a:cs typeface="Courier New"/>
              </a:rPr>
              <a:t> - 1);</a:t>
            </a: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     </a:t>
            </a:r>
            <a:r>
              <a:rPr lang="en-US" sz="2400" dirty="0" err="1" smtClean="0">
                <a:latin typeface="Courier New"/>
                <a:cs typeface="Courier New"/>
              </a:rPr>
              <a:t>System.out.print</a:t>
            </a:r>
            <a:r>
              <a:rPr lang="en-US" sz="2400" dirty="0">
                <a:latin typeface="Courier New"/>
                <a:cs typeface="Courier New"/>
              </a:rPr>
              <a:t>(</a:t>
            </a:r>
            <a:r>
              <a:rPr lang="en-US" sz="2400" dirty="0" err="1">
                <a:latin typeface="Courier New"/>
                <a:cs typeface="Courier New"/>
              </a:rPr>
              <a:t>num</a:t>
            </a:r>
            <a:r>
              <a:rPr lang="en-US" sz="2400" dirty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   }</a:t>
            </a:r>
            <a:endParaRPr lang="en-US" sz="24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   else</a:t>
            </a:r>
            <a:endParaRPr lang="en-US" sz="24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     </a:t>
            </a:r>
            <a:r>
              <a:rPr lang="en-US" sz="2400" dirty="0" err="1" smtClean="0">
                <a:latin typeface="Courier New"/>
                <a:cs typeface="Courier New"/>
              </a:rPr>
              <a:t>System.out.println</a:t>
            </a:r>
            <a:r>
              <a:rPr lang="en-US" sz="2400" dirty="0">
                <a:latin typeface="Courier New"/>
                <a:cs typeface="Courier New"/>
              </a:rPr>
              <a:t>();</a:t>
            </a: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   } </a:t>
            </a:r>
            <a:r>
              <a:rPr lang="en-US" sz="2200" dirty="0">
                <a:latin typeface="Courier New"/>
                <a:cs typeface="Courier New"/>
              </a:rPr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4117398" y="380262"/>
            <a:ext cx="5026602" cy="1598501"/>
          </a:xfrm>
          <a:prstGeom prst="wedgeRectCallout">
            <a:avLst>
              <a:gd name="adj1" fmla="val -50091"/>
              <a:gd name="adj2" fmla="val -678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What is the base case?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n-US" sz="2400" dirty="0">
              <a:latin typeface="Times New Roman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What is the recursive element?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327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8607"/>
            <a:ext cx="6788251" cy="41474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static </a:t>
            </a:r>
            <a:r>
              <a:rPr lang="en-US" sz="2400" dirty="0">
                <a:latin typeface="Courier New"/>
                <a:cs typeface="Courier New"/>
              </a:rPr>
              <a:t>void </a:t>
            </a:r>
            <a:r>
              <a:rPr lang="en-US" sz="2400" dirty="0" err="1">
                <a:latin typeface="Courier New"/>
                <a:cs typeface="Courier New"/>
              </a:rPr>
              <a:t>func</a:t>
            </a:r>
            <a:r>
              <a:rPr lang="en-US" sz="2400" dirty="0">
                <a:latin typeface="Courier New"/>
                <a:cs typeface="Courier New"/>
              </a:rPr>
              <a:t> (</a:t>
            </a:r>
            <a:r>
              <a:rPr lang="en-US" sz="2400" dirty="0" err="1">
                <a:latin typeface="Courier New"/>
                <a:cs typeface="Courier New"/>
              </a:rPr>
              <a:t>int</a:t>
            </a:r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 err="1">
                <a:latin typeface="Courier New"/>
                <a:cs typeface="Courier New"/>
              </a:rPr>
              <a:t>num</a:t>
            </a:r>
            <a:r>
              <a:rPr lang="en-US" sz="2400" dirty="0">
                <a:latin typeface="Courier New"/>
                <a:cs typeface="Courier New"/>
              </a:rPr>
              <a:t>) {</a:t>
            </a: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   if </a:t>
            </a:r>
            <a:r>
              <a:rPr lang="en-US" sz="2400" dirty="0">
                <a:latin typeface="Courier New"/>
                <a:cs typeface="Courier New"/>
              </a:rPr>
              <a:t>( 1 &lt;= </a:t>
            </a:r>
            <a:r>
              <a:rPr lang="en-US" sz="2400" dirty="0" err="1">
                <a:latin typeface="Courier New"/>
                <a:cs typeface="Courier New"/>
              </a:rPr>
              <a:t>num</a:t>
            </a:r>
            <a:r>
              <a:rPr lang="en-US" sz="2400" dirty="0">
                <a:latin typeface="Courier New"/>
                <a:cs typeface="Courier New"/>
              </a:rPr>
              <a:t> &amp;&amp; </a:t>
            </a:r>
            <a:r>
              <a:rPr lang="en-US" sz="2400" dirty="0" err="1">
                <a:latin typeface="Courier New"/>
                <a:cs typeface="Courier New"/>
              </a:rPr>
              <a:t>num</a:t>
            </a:r>
            <a:r>
              <a:rPr lang="en-US" sz="2400" dirty="0">
                <a:latin typeface="Courier New"/>
                <a:cs typeface="Courier New"/>
              </a:rPr>
              <a:t> &lt;= 8) {</a:t>
            </a: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     </a:t>
            </a:r>
            <a:r>
              <a:rPr lang="en-US" sz="2400" dirty="0" err="1" smtClean="0">
                <a:latin typeface="Courier New"/>
                <a:cs typeface="Courier New"/>
              </a:rPr>
              <a:t>func</a:t>
            </a:r>
            <a:r>
              <a:rPr lang="en-US" sz="2400" dirty="0">
                <a:latin typeface="Courier New"/>
                <a:cs typeface="Courier New"/>
              </a:rPr>
              <a:t>(</a:t>
            </a:r>
            <a:r>
              <a:rPr lang="en-US" sz="2400" dirty="0" err="1">
                <a:latin typeface="Courier New"/>
                <a:cs typeface="Courier New"/>
              </a:rPr>
              <a:t>num</a:t>
            </a:r>
            <a:r>
              <a:rPr lang="en-US" sz="2400" dirty="0">
                <a:latin typeface="Courier New"/>
                <a:cs typeface="Courier New"/>
              </a:rPr>
              <a:t> - 1);</a:t>
            </a: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     </a:t>
            </a:r>
            <a:r>
              <a:rPr lang="en-US" sz="2400" dirty="0" err="1" smtClean="0">
                <a:latin typeface="Courier New"/>
                <a:cs typeface="Courier New"/>
              </a:rPr>
              <a:t>System.out.print</a:t>
            </a:r>
            <a:r>
              <a:rPr lang="en-US" sz="2400" dirty="0">
                <a:latin typeface="Courier New"/>
                <a:cs typeface="Courier New"/>
              </a:rPr>
              <a:t>(</a:t>
            </a:r>
            <a:r>
              <a:rPr lang="en-US" sz="2400" dirty="0" err="1">
                <a:latin typeface="Courier New"/>
                <a:cs typeface="Courier New"/>
              </a:rPr>
              <a:t>num</a:t>
            </a:r>
            <a:r>
              <a:rPr lang="en-US" sz="2400" dirty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   }</a:t>
            </a:r>
            <a:endParaRPr lang="en-US" sz="24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   else</a:t>
            </a:r>
            <a:endParaRPr lang="en-US" sz="24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     </a:t>
            </a:r>
            <a:r>
              <a:rPr lang="en-US" sz="2400" dirty="0" err="1" smtClean="0">
                <a:latin typeface="Courier New"/>
                <a:cs typeface="Courier New"/>
              </a:rPr>
              <a:t>System.out.println</a:t>
            </a:r>
            <a:r>
              <a:rPr lang="en-US" sz="2400" dirty="0">
                <a:latin typeface="Courier New"/>
                <a:cs typeface="Courier New"/>
              </a:rPr>
              <a:t>();</a:t>
            </a: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   } </a:t>
            </a:r>
            <a:r>
              <a:rPr lang="en-US" sz="2200" dirty="0">
                <a:latin typeface="Courier New"/>
                <a:cs typeface="Courier New"/>
              </a:rPr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5700385" y="618980"/>
            <a:ext cx="2608322" cy="560533"/>
          </a:xfrm>
          <a:prstGeom prst="wedgeRectCallout">
            <a:avLst>
              <a:gd name="adj1" fmla="val -44681"/>
              <a:gd name="adj2" fmla="val 23378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Times New Roman" charset="0"/>
                <a:ea typeface="ÇlÇr ñæí©" charset="0"/>
              </a:rPr>
              <a:t>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ecursive element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6370606" y="3643135"/>
            <a:ext cx="2316194" cy="1651994"/>
          </a:xfrm>
          <a:prstGeom prst="wedgeRectCallout">
            <a:avLst>
              <a:gd name="adj1" fmla="val -115030"/>
              <a:gd name="adj2" fmla="val -689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Base case:</a:t>
            </a:r>
          </a:p>
          <a:p>
            <a:pPr lvl="0"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US" sz="2000" dirty="0"/>
              <a:t>W</a:t>
            </a:r>
            <a:r>
              <a:rPr lang="en-US" sz="2000" dirty="0" smtClean="0"/>
              <a:t>hen </a:t>
            </a:r>
            <a:r>
              <a:rPr lang="en-US" sz="2000" dirty="0" err="1"/>
              <a:t>num</a:t>
            </a:r>
            <a:r>
              <a:rPr lang="en-US" sz="2000" dirty="0"/>
              <a:t> is </a:t>
            </a:r>
            <a:r>
              <a:rPr lang="en-US" sz="2000" dirty="0"/>
              <a:t>0</a:t>
            </a:r>
            <a:r>
              <a:rPr lang="en-US" sz="2000" dirty="0" smtClean="0"/>
              <a:t> </a:t>
            </a:r>
            <a:r>
              <a:rPr lang="en-US" sz="2000" dirty="0"/>
              <a:t>or </a:t>
            </a:r>
            <a:r>
              <a:rPr lang="en-US" sz="2000" dirty="0" err="1"/>
              <a:t>num</a:t>
            </a:r>
            <a:r>
              <a:rPr lang="en-US" sz="2000" dirty="0"/>
              <a:t> is </a:t>
            </a:r>
            <a:r>
              <a:rPr lang="en-US" sz="2000" dirty="0" smtClean="0"/>
              <a:t>9.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050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What is the output for </a:t>
            </a:r>
            <a:r>
              <a:rPr lang="en-US" dirty="0" err="1" smtClean="0"/>
              <a:t>func</a:t>
            </a:r>
            <a:r>
              <a:rPr lang="en-US" dirty="0" smtClean="0"/>
              <a:t>(5)?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8607"/>
            <a:ext cx="6788251" cy="41474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static </a:t>
            </a:r>
            <a:r>
              <a:rPr lang="en-US" sz="2400" dirty="0">
                <a:latin typeface="Courier New"/>
                <a:cs typeface="Courier New"/>
              </a:rPr>
              <a:t>void </a:t>
            </a:r>
            <a:r>
              <a:rPr lang="en-US" sz="2400" dirty="0" err="1">
                <a:latin typeface="Courier New"/>
                <a:cs typeface="Courier New"/>
              </a:rPr>
              <a:t>func</a:t>
            </a:r>
            <a:r>
              <a:rPr lang="en-US" sz="2400" dirty="0">
                <a:latin typeface="Courier New"/>
                <a:cs typeface="Courier New"/>
              </a:rPr>
              <a:t> (</a:t>
            </a:r>
            <a:r>
              <a:rPr lang="en-US" sz="2400" dirty="0" err="1">
                <a:latin typeface="Courier New"/>
                <a:cs typeface="Courier New"/>
              </a:rPr>
              <a:t>int</a:t>
            </a:r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 err="1">
                <a:latin typeface="Courier New"/>
                <a:cs typeface="Courier New"/>
              </a:rPr>
              <a:t>num</a:t>
            </a:r>
            <a:r>
              <a:rPr lang="en-US" sz="2400" dirty="0">
                <a:latin typeface="Courier New"/>
                <a:cs typeface="Courier New"/>
              </a:rPr>
              <a:t>) {</a:t>
            </a: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   if </a:t>
            </a:r>
            <a:r>
              <a:rPr lang="en-US" sz="2400" dirty="0">
                <a:latin typeface="Courier New"/>
                <a:cs typeface="Courier New"/>
              </a:rPr>
              <a:t>( 1 &lt;= </a:t>
            </a:r>
            <a:r>
              <a:rPr lang="en-US" sz="2400" dirty="0" err="1">
                <a:latin typeface="Courier New"/>
                <a:cs typeface="Courier New"/>
              </a:rPr>
              <a:t>num</a:t>
            </a:r>
            <a:r>
              <a:rPr lang="en-US" sz="2400" dirty="0">
                <a:latin typeface="Courier New"/>
                <a:cs typeface="Courier New"/>
              </a:rPr>
              <a:t> &amp;&amp; </a:t>
            </a:r>
            <a:r>
              <a:rPr lang="en-US" sz="2400" dirty="0" err="1">
                <a:latin typeface="Courier New"/>
                <a:cs typeface="Courier New"/>
              </a:rPr>
              <a:t>num</a:t>
            </a:r>
            <a:r>
              <a:rPr lang="en-US" sz="2400" dirty="0">
                <a:latin typeface="Courier New"/>
                <a:cs typeface="Courier New"/>
              </a:rPr>
              <a:t> &lt;= 8) {</a:t>
            </a: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     </a:t>
            </a:r>
            <a:r>
              <a:rPr lang="en-US" sz="2400" dirty="0" err="1" smtClean="0">
                <a:latin typeface="Courier New"/>
                <a:cs typeface="Courier New"/>
              </a:rPr>
              <a:t>func</a:t>
            </a:r>
            <a:r>
              <a:rPr lang="en-US" sz="2400" dirty="0">
                <a:latin typeface="Courier New"/>
                <a:cs typeface="Courier New"/>
              </a:rPr>
              <a:t>(</a:t>
            </a:r>
            <a:r>
              <a:rPr lang="en-US" sz="2400" dirty="0" err="1">
                <a:latin typeface="Courier New"/>
                <a:cs typeface="Courier New"/>
              </a:rPr>
              <a:t>num</a:t>
            </a:r>
            <a:r>
              <a:rPr lang="en-US" sz="2400" dirty="0">
                <a:latin typeface="Courier New"/>
                <a:cs typeface="Courier New"/>
              </a:rPr>
              <a:t> - 1);</a:t>
            </a: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     </a:t>
            </a:r>
            <a:r>
              <a:rPr lang="en-US" sz="2400" dirty="0" err="1" smtClean="0">
                <a:latin typeface="Courier New"/>
                <a:cs typeface="Courier New"/>
              </a:rPr>
              <a:t>System.out.print</a:t>
            </a:r>
            <a:r>
              <a:rPr lang="en-US" sz="2400" dirty="0">
                <a:latin typeface="Courier New"/>
                <a:cs typeface="Courier New"/>
              </a:rPr>
              <a:t>(</a:t>
            </a:r>
            <a:r>
              <a:rPr lang="en-US" sz="2400" dirty="0" err="1">
                <a:latin typeface="Courier New"/>
                <a:cs typeface="Courier New"/>
              </a:rPr>
              <a:t>num</a:t>
            </a:r>
            <a:r>
              <a:rPr lang="en-US" sz="2400" dirty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   }</a:t>
            </a:r>
            <a:endParaRPr lang="en-US" sz="24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   else</a:t>
            </a:r>
            <a:endParaRPr lang="en-US" sz="24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     </a:t>
            </a:r>
            <a:r>
              <a:rPr lang="en-US" sz="2400" dirty="0" err="1" smtClean="0">
                <a:latin typeface="Courier New"/>
                <a:cs typeface="Courier New"/>
              </a:rPr>
              <a:t>System.out.println</a:t>
            </a:r>
            <a:r>
              <a:rPr lang="en-US" sz="2400" dirty="0">
                <a:latin typeface="Courier New"/>
                <a:cs typeface="Courier New"/>
              </a:rPr>
              <a:t>();</a:t>
            </a: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   } </a:t>
            </a:r>
            <a:r>
              <a:rPr lang="en-US" sz="2200" dirty="0">
                <a:latin typeface="Courier New"/>
                <a:cs typeface="Courier New"/>
              </a:rPr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6370606" y="1732254"/>
            <a:ext cx="2608322" cy="1811405"/>
          </a:xfrm>
          <a:prstGeom prst="wedgeRectCallout">
            <a:avLst>
              <a:gd name="adj1" fmla="val -81346"/>
              <a:gd name="adj2" fmla="val 4248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Times New Roman" charset="0"/>
                <a:ea typeface="ÇlÇr ñæí©" charset="0"/>
              </a:rPr>
              <a:t>Note: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The print statement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rPr>
              <a:t> executes during the backtracking.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53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46" y="3258895"/>
            <a:ext cx="2363025" cy="2087954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err="1" smtClean="0"/>
              <a:t>func</a:t>
            </a:r>
            <a:r>
              <a:rPr lang="en-US" sz="2800" b="1" dirty="0" smtClean="0"/>
              <a:t>(5)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smtClean="0"/>
              <a:t>The primitive </a:t>
            </a:r>
            <a:br>
              <a:rPr lang="en-US" sz="2800" dirty="0" smtClean="0"/>
            </a:br>
            <a:r>
              <a:rPr lang="en-US" sz="2800" dirty="0" smtClean="0"/>
              <a:t> state triggers</a:t>
            </a:r>
            <a:br>
              <a:rPr lang="en-US" sz="2800" dirty="0" smtClean="0"/>
            </a:br>
            <a:r>
              <a:rPr lang="en-US" sz="2800" dirty="0"/>
              <a:t> </a:t>
            </a:r>
            <a:r>
              <a:rPr lang="en-US" sz="2800" dirty="0" smtClean="0"/>
              <a:t>backtracking.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Output: 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12345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066496" y="695803"/>
            <a:ext cx="14613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func</a:t>
            </a:r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40564" y="1665770"/>
            <a:ext cx="176067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func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27760" y="2670527"/>
            <a:ext cx="1760679" cy="369332"/>
          </a:xfrm>
          <a:prstGeom prst="rect">
            <a:avLst/>
          </a:prstGeom>
          <a:solidFill>
            <a:srgbClr val="DFDCB7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func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06204" y="3707593"/>
            <a:ext cx="1760679" cy="369332"/>
          </a:xfrm>
          <a:prstGeom prst="rect">
            <a:avLst/>
          </a:prstGeom>
          <a:solidFill>
            <a:srgbClr val="DFDCB7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func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36836" y="4805963"/>
            <a:ext cx="1760679" cy="369332"/>
          </a:xfrm>
          <a:prstGeom prst="rect">
            <a:avLst/>
          </a:prstGeom>
          <a:solidFill>
            <a:srgbClr val="DFDCB7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func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06528" y="5954036"/>
            <a:ext cx="2369887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 (primitive state)</a:t>
            </a:r>
            <a:endParaRPr lang="en-US" dirty="0"/>
          </a:p>
        </p:txBody>
      </p:sp>
      <p:cxnSp>
        <p:nvCxnSpPr>
          <p:cNvPr id="16" name="Elbow Connector 15"/>
          <p:cNvCxnSpPr>
            <a:stCxn id="7" idx="2"/>
          </p:cNvCxnSpPr>
          <p:nvPr/>
        </p:nvCxnSpPr>
        <p:spPr>
          <a:xfrm rot="16200000" flipH="1">
            <a:off x="2690027" y="1172254"/>
            <a:ext cx="600635" cy="38639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6200000" flipH="1">
            <a:off x="3259946" y="2142222"/>
            <a:ext cx="600635" cy="38639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6200000" flipH="1">
            <a:off x="4325992" y="3180528"/>
            <a:ext cx="667736" cy="38639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6200000" flipH="1">
            <a:off x="4914229" y="4248245"/>
            <a:ext cx="729041" cy="38639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6200000" flipH="1">
            <a:off x="5577513" y="5371467"/>
            <a:ext cx="778743" cy="38639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6200000" flipV="1">
            <a:off x="7160682" y="5451485"/>
            <a:ext cx="778744" cy="226362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97515" y="4805965"/>
            <a:ext cx="1269075" cy="369332"/>
          </a:xfrm>
          <a:prstGeom prst="rect">
            <a:avLst/>
          </a:prstGeom>
          <a:solidFill>
            <a:srgbClr val="DFDCB7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sop 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1" name="Elbow Connector 20"/>
          <p:cNvCxnSpPr>
            <a:stCxn id="20" idx="1"/>
          </p:cNvCxnSpPr>
          <p:nvPr/>
        </p:nvCxnSpPr>
        <p:spPr>
          <a:xfrm rot="10800000" flipH="1">
            <a:off x="6697515" y="4098823"/>
            <a:ext cx="2" cy="891809"/>
          </a:xfrm>
          <a:prstGeom prst="bentConnector4">
            <a:avLst>
              <a:gd name="adj1" fmla="val -11430000000"/>
              <a:gd name="adj2" fmla="val 60353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58157" y="3707596"/>
            <a:ext cx="1269075" cy="369332"/>
          </a:xfrm>
          <a:prstGeom prst="rect">
            <a:avLst/>
          </a:prstGeom>
          <a:solidFill>
            <a:srgbClr val="DFDCB7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/>
              <a:t>sop </a:t>
            </a:r>
            <a:r>
              <a:rPr lang="en-US" dirty="0" smtClean="0"/>
              <a:t> 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71108" y="5646584"/>
            <a:ext cx="478086" cy="369332"/>
          </a:xfrm>
          <a:prstGeom prst="rect">
            <a:avLst/>
          </a:prstGeom>
          <a:solidFill>
            <a:srgbClr val="DFDCB7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\n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7" name="Elbow Connector 26"/>
          <p:cNvCxnSpPr>
            <a:stCxn id="23" idx="1"/>
          </p:cNvCxnSpPr>
          <p:nvPr/>
        </p:nvCxnSpPr>
        <p:spPr>
          <a:xfrm rot="10800000" flipH="1">
            <a:off x="5958157" y="3039856"/>
            <a:ext cx="69642" cy="852406"/>
          </a:xfrm>
          <a:prstGeom prst="bentConnector4">
            <a:avLst>
              <a:gd name="adj1" fmla="val -328250"/>
              <a:gd name="adj2" fmla="val 60832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88439" y="2670527"/>
            <a:ext cx="1269075" cy="369332"/>
          </a:xfrm>
          <a:prstGeom prst="rect">
            <a:avLst/>
          </a:prstGeom>
          <a:solidFill>
            <a:srgbClr val="DFDCB7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dirty="0"/>
              <a:t>sop </a:t>
            </a:r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0" name="Elbow Connector 29"/>
          <p:cNvCxnSpPr>
            <a:stCxn id="28" idx="1"/>
          </p:cNvCxnSpPr>
          <p:nvPr/>
        </p:nvCxnSpPr>
        <p:spPr>
          <a:xfrm rot="10800000">
            <a:off x="5192791" y="2035101"/>
            <a:ext cx="95648" cy="820092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01243" y="1665770"/>
            <a:ext cx="1269075" cy="369332"/>
          </a:xfrm>
          <a:prstGeom prst="rect">
            <a:avLst/>
          </a:prstGeom>
          <a:solidFill>
            <a:srgbClr val="DFDCB7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dirty="0"/>
              <a:t>sop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3" name="Elbow Connector 32"/>
          <p:cNvCxnSpPr>
            <a:stCxn id="31" idx="1"/>
          </p:cNvCxnSpPr>
          <p:nvPr/>
        </p:nvCxnSpPr>
        <p:spPr>
          <a:xfrm rot="10800000">
            <a:off x="4127987" y="1065134"/>
            <a:ext cx="273257" cy="785302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45192" y="695803"/>
            <a:ext cx="1269075" cy="400110"/>
          </a:xfrm>
          <a:prstGeom prst="rect">
            <a:avLst/>
          </a:prstGeom>
          <a:solidFill>
            <a:srgbClr val="DFDCB7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000" dirty="0"/>
              <a:t>sop 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19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Lab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73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Recursion can be a highly elegant solution to a very complex problem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 recursive method contains two elements: a primitive state (also called the base case) and a recursive call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 primitive state will end the recursive calls and allow the algorithm to backtrack to the first recursive call.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42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of Caution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Not </a:t>
            </a:r>
            <a:r>
              <a:rPr lang="en-US" dirty="0"/>
              <a:t>all recursive solutions are better than a loop </a:t>
            </a:r>
            <a:r>
              <a:rPr lang="en-US" dirty="0" smtClean="0"/>
              <a:t>structure.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Some recursive solutions are highly inefficient and therefore impractical.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80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the Fibonacci nth term.</a:t>
            </a:r>
          </a:p>
          <a:p>
            <a:endParaRPr lang="en-US" dirty="0"/>
          </a:p>
          <a:p>
            <a:r>
              <a:rPr lang="en-US" dirty="0" smtClean="0"/>
              <a:t>Try 1: Use a Loop.</a:t>
            </a:r>
          </a:p>
          <a:p>
            <a:r>
              <a:rPr lang="en-US" dirty="0" smtClean="0"/>
              <a:t>Try 2: Use recursion.</a:t>
            </a:r>
          </a:p>
          <a:p>
            <a:endParaRPr lang="en-US" dirty="0"/>
          </a:p>
          <a:p>
            <a:r>
              <a:rPr lang="en-US" dirty="0" smtClean="0"/>
              <a:t>What did you discover?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4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Recursion an </a:t>
            </a:r>
            <a:br>
              <a:rPr lang="en-US" dirty="0" smtClean="0"/>
            </a:br>
            <a:r>
              <a:rPr lang="en-US" dirty="0" smtClean="0"/>
              <a:t>important concept?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5727"/>
            <a:ext cx="8229600" cy="3760436"/>
          </a:xfrm>
        </p:spPr>
        <p:txBody>
          <a:bodyPr>
            <a:normAutofit/>
          </a:bodyPr>
          <a:lstStyle/>
          <a:p>
            <a:r>
              <a:rPr lang="en-US" dirty="0"/>
              <a:t>Recursion can be a powerful technique for solving a problem.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Problems </a:t>
            </a:r>
            <a:r>
              <a:rPr lang="en-US" dirty="0"/>
              <a:t>that appear difficult can often have a simple recursive solution.  </a:t>
            </a:r>
          </a:p>
        </p:txBody>
      </p:sp>
    </p:spTree>
    <p:extLst>
      <p:ext uri="{BB962C8B-B14F-4D97-AF65-F5344CB8AC3E}">
        <p14:creationId xmlns:p14="http://schemas.microsoft.com/office/powerpoint/2010/main" val="404104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347"/>
            <a:ext cx="8229600" cy="895786"/>
          </a:xfrm>
        </p:spPr>
        <p:txBody>
          <a:bodyPr>
            <a:normAutofit/>
          </a:bodyPr>
          <a:lstStyle/>
          <a:p>
            <a:r>
              <a:rPr lang="en-US" dirty="0" smtClean="0"/>
              <a:t>What is Recursion?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828"/>
            <a:ext cx="2935104" cy="486433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</a:t>
            </a:r>
            <a:r>
              <a:rPr lang="en-US" dirty="0" smtClean="0"/>
              <a:t>ecursion </a:t>
            </a:r>
            <a:r>
              <a:rPr lang="en-US" dirty="0"/>
              <a:t>breaks a problem into </a:t>
            </a:r>
            <a:r>
              <a:rPr lang="en-US" dirty="0" smtClean="0"/>
              <a:t>smaller problems.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r>
              <a:rPr lang="en-US" dirty="0" smtClean="0"/>
              <a:t>Each </a:t>
            </a:r>
            <a:r>
              <a:rPr lang="en-US" dirty="0"/>
              <a:t>of these smaller problems is </a:t>
            </a:r>
            <a:r>
              <a:rPr lang="en-US" b="1" u="sng" dirty="0"/>
              <a:t>exactly</a:t>
            </a:r>
            <a:r>
              <a:rPr lang="en-US" dirty="0"/>
              <a:t> the same as the original problem.</a:t>
            </a:r>
            <a:r>
              <a:rPr lang="en-US" dirty="0"/>
              <a:t> </a:t>
            </a:r>
            <a:endParaRPr lang="en-US" dirty="0"/>
          </a:p>
        </p:txBody>
      </p:sp>
      <p:pic>
        <p:nvPicPr>
          <p:cNvPr id="4" name="Picture 3" descr="Screen Shot 2019-02-03 at 5.39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16" y="1261828"/>
            <a:ext cx="54483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smtClean="0"/>
              <a:t>Recursion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803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A recursive solution solves a problem by solving a smaller instance of the same problem.  </a:t>
            </a:r>
            <a:endParaRPr lang="en-US" dirty="0" smtClean="0"/>
          </a:p>
          <a:p>
            <a:r>
              <a:rPr lang="en-US" dirty="0" smtClean="0"/>
              <a:t>The solution to this newer </a:t>
            </a:r>
            <a:r>
              <a:rPr lang="en-US" dirty="0"/>
              <a:t>problem </a:t>
            </a:r>
            <a:r>
              <a:rPr lang="en-US" dirty="0" smtClean="0"/>
              <a:t>is solved by solving an </a:t>
            </a:r>
            <a:r>
              <a:rPr lang="en-US" dirty="0"/>
              <a:t>even smaller instance of the same problem.  </a:t>
            </a:r>
            <a:endParaRPr lang="en-US" dirty="0" smtClean="0"/>
          </a:p>
          <a:p>
            <a:r>
              <a:rPr lang="en-US" dirty="0" smtClean="0"/>
              <a:t>Eventually</a:t>
            </a:r>
            <a:r>
              <a:rPr lang="en-US" dirty="0"/>
              <a:t>, the new problem will be so small that its solution will be obvious. 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small solution will </a:t>
            </a:r>
            <a:r>
              <a:rPr lang="en-US" dirty="0" smtClean="0"/>
              <a:t>lead </a:t>
            </a:r>
            <a:r>
              <a:rPr lang="en-US" dirty="0"/>
              <a:t>to the solution to the original problem.</a:t>
            </a:r>
          </a:p>
        </p:txBody>
      </p:sp>
    </p:spTree>
    <p:extLst>
      <p:ext uri="{BB962C8B-B14F-4D97-AF65-F5344CB8AC3E}">
        <p14:creationId xmlns:p14="http://schemas.microsoft.com/office/powerpoint/2010/main" val="348318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8295"/>
          </a:xfrm>
          <a:ln w="3175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Specifics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 </a:t>
            </a:r>
            <a:r>
              <a:rPr lang="en-US" dirty="0"/>
              <a:t>recursive method contains two elements: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primitive state (also called the base case) 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recursive call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The primitive state will end the recursive calls and allow the algorithm to backtrack to the first recursive call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89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3036"/>
            <a:ext cx="8229600" cy="4487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 a recursive solution to the problem of computing the </a:t>
            </a:r>
            <a:r>
              <a:rPr lang="en-US" b="1" dirty="0"/>
              <a:t>factorial</a:t>
            </a:r>
            <a:r>
              <a:rPr lang="en-US" dirty="0"/>
              <a:t> of an integer n.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factorial (5) is 5!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     </a:t>
            </a:r>
            <a:r>
              <a:rPr lang="en-US" dirty="0" smtClean="0"/>
              <a:t>factorial (5)   =   </a:t>
            </a:r>
            <a:r>
              <a:rPr lang="en-US" dirty="0"/>
              <a:t>5 * 4 * 3 * 2 * 1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19613" y="4522714"/>
            <a:ext cx="6630676" cy="116546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0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5312"/>
            <a:ext cx="8229600" cy="1485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sz="2800" dirty="0"/>
              <a:t>The mathematical definition for factorial is as </a:t>
            </a:r>
            <a:r>
              <a:rPr lang="en-US" sz="2800" dirty="0" smtClean="0"/>
              <a:t>follows: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1344" y="2503687"/>
            <a:ext cx="201475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This is the primitive </a:t>
            </a:r>
            <a:endParaRPr lang="en-US" dirty="0" smtClean="0"/>
          </a:p>
          <a:p>
            <a:r>
              <a:rPr lang="en-US" dirty="0" smtClean="0"/>
              <a:t>or </a:t>
            </a:r>
            <a:r>
              <a:rPr lang="en-US" dirty="0"/>
              <a:t>base state.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47541" y="5685114"/>
            <a:ext cx="203200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This is the recursive </a:t>
            </a:r>
            <a:endParaRPr lang="en-US" dirty="0" smtClean="0"/>
          </a:p>
          <a:p>
            <a:r>
              <a:rPr lang="en-US" dirty="0" smtClean="0"/>
              <a:t>element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8714" y="3447143"/>
            <a:ext cx="8229600" cy="1759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Font typeface="Arial"/>
              <a:buNone/>
            </a:pPr>
            <a:r>
              <a:rPr lang="en-US" dirty="0" smtClean="0"/>
              <a:t>factorial(n)  = 	1						if n = 1	</a:t>
            </a:r>
          </a:p>
          <a:p>
            <a:pPr marL="400050" lvl="1" indent="0">
              <a:buFont typeface="Arial"/>
              <a:buNone/>
            </a:pPr>
            <a:endParaRPr lang="en-US" dirty="0" smtClean="0"/>
          </a:p>
          <a:p>
            <a:pPr marL="400050" lvl="1" indent="0">
              <a:buFont typeface="Arial"/>
              <a:buNone/>
            </a:pPr>
            <a:r>
              <a:rPr lang="en-US" dirty="0" smtClean="0"/>
              <a:t>factorial(n) =     n*factorial(n-1)		if n &gt; 1	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047542" y="3150018"/>
            <a:ext cx="1253802" cy="5329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047541" y="5061857"/>
            <a:ext cx="0" cy="6232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1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988"/>
            <a:ext cx="8229600" cy="7172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sz="2800" dirty="0" smtClean="0"/>
              <a:t>The recursive method factorial() </a:t>
            </a:r>
            <a:r>
              <a:rPr lang="en-US" sz="2800" dirty="0"/>
              <a:t>is as </a:t>
            </a:r>
            <a:r>
              <a:rPr lang="en-US" sz="2800" dirty="0" smtClean="0"/>
              <a:t>follows: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8977" y="1625080"/>
            <a:ext cx="201475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This is the primitive </a:t>
            </a:r>
            <a:endParaRPr lang="en-US" dirty="0" smtClean="0"/>
          </a:p>
          <a:p>
            <a:r>
              <a:rPr lang="en-US" dirty="0" smtClean="0"/>
              <a:t>or </a:t>
            </a:r>
            <a:r>
              <a:rPr lang="en-US" dirty="0"/>
              <a:t>base state.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54798" y="5966503"/>
            <a:ext cx="203200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This is the recursive </a:t>
            </a:r>
            <a:endParaRPr lang="en-US" dirty="0" smtClean="0"/>
          </a:p>
          <a:p>
            <a:r>
              <a:rPr lang="en-US" dirty="0" smtClean="0"/>
              <a:t>element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8714" y="2685821"/>
            <a:ext cx="5520263" cy="324589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err="1"/>
              <a:t>int</a:t>
            </a:r>
            <a:r>
              <a:rPr lang="en-US" sz="2800" dirty="0"/>
              <a:t> factorial (</a:t>
            </a:r>
            <a:r>
              <a:rPr lang="en-US" sz="2800" dirty="0" err="1"/>
              <a:t>int</a:t>
            </a:r>
            <a:r>
              <a:rPr lang="en-US" sz="2800" dirty="0"/>
              <a:t> n) {</a:t>
            </a:r>
          </a:p>
          <a:p>
            <a:pPr marL="0" indent="0">
              <a:buNone/>
            </a:pPr>
            <a:r>
              <a:rPr lang="en-US" sz="2800" dirty="0" smtClean="0"/>
              <a:t>     if </a:t>
            </a:r>
            <a:r>
              <a:rPr lang="en-US" sz="2800" dirty="0"/>
              <a:t>(n == 1)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return </a:t>
            </a:r>
            <a:r>
              <a:rPr lang="en-US" sz="2800" dirty="0"/>
              <a:t>1;</a:t>
            </a:r>
          </a:p>
          <a:p>
            <a:pPr marL="0" indent="0">
              <a:buNone/>
            </a:pPr>
            <a:r>
              <a:rPr lang="en-US" sz="2800" dirty="0" smtClean="0"/>
              <a:t>    else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 </a:t>
            </a:r>
            <a:r>
              <a:rPr lang="en-US" sz="2800" dirty="0" smtClean="0"/>
              <a:t>         return </a:t>
            </a:r>
            <a:r>
              <a:rPr lang="en-US" sz="2800" dirty="0"/>
              <a:t>n * factorial(n-1);</a:t>
            </a:r>
          </a:p>
          <a:p>
            <a:pPr marL="0" indent="0">
              <a:buNone/>
            </a:pPr>
            <a:r>
              <a:rPr lang="en-US" sz="2800" dirty="0"/>
              <a:t>    </a:t>
            </a:r>
            <a:r>
              <a:rPr lang="en-US" sz="2800" dirty="0" smtClean="0"/>
              <a:t>} 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766034" y="2271411"/>
            <a:ext cx="3352943" cy="12597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731830" y="5322886"/>
            <a:ext cx="1922969" cy="6436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998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5179" y="621062"/>
            <a:ext cx="3928821" cy="141404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/>
              <a:t>Solve f</a:t>
            </a:r>
            <a:r>
              <a:rPr lang="en-US" sz="2800" b="1" dirty="0" smtClean="0"/>
              <a:t>actorial(5)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smtClean="0"/>
              <a:t>Step 1: Perform all recursive</a:t>
            </a:r>
            <a:br>
              <a:rPr lang="en-US" sz="2800" dirty="0" smtClean="0"/>
            </a:br>
            <a:r>
              <a:rPr lang="en-US" sz="2800" dirty="0" smtClean="0"/>
              <a:t>             calls until a primitive </a:t>
            </a:r>
            <a:br>
              <a:rPr lang="en-US" sz="2800" dirty="0" smtClean="0"/>
            </a:br>
            <a:r>
              <a:rPr lang="en-US" sz="2800" dirty="0" smtClean="0"/>
              <a:t>             state is reached.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875140" y="695803"/>
            <a:ext cx="14613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actorial(5)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40564" y="1665770"/>
            <a:ext cx="176067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 * factorial(4)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27760" y="2670527"/>
            <a:ext cx="1760679" cy="369332"/>
          </a:xfrm>
          <a:prstGeom prst="rect">
            <a:avLst/>
          </a:prstGeom>
          <a:solidFill>
            <a:srgbClr val="DFDCB7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* factorial(3)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06204" y="3707593"/>
            <a:ext cx="1760679" cy="369332"/>
          </a:xfrm>
          <a:prstGeom prst="rect">
            <a:avLst/>
          </a:prstGeom>
          <a:solidFill>
            <a:srgbClr val="DFDCB7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 * factorial(2)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36836" y="4805963"/>
            <a:ext cx="1760679" cy="369332"/>
          </a:xfrm>
          <a:prstGeom prst="rect">
            <a:avLst/>
          </a:prstGeom>
          <a:solidFill>
            <a:srgbClr val="DFDCB7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 * factorial(1)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06528" y="5954036"/>
            <a:ext cx="2369887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 (primitive state)</a:t>
            </a:r>
            <a:endParaRPr lang="en-US" dirty="0"/>
          </a:p>
        </p:txBody>
      </p:sp>
      <p:cxnSp>
        <p:nvCxnSpPr>
          <p:cNvPr id="16" name="Elbow Connector 15"/>
          <p:cNvCxnSpPr>
            <a:stCxn id="7" idx="2"/>
          </p:cNvCxnSpPr>
          <p:nvPr/>
        </p:nvCxnSpPr>
        <p:spPr>
          <a:xfrm rot="16200000" flipH="1">
            <a:off x="2498671" y="1172254"/>
            <a:ext cx="600635" cy="38639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6200000" flipH="1">
            <a:off x="3259946" y="2142222"/>
            <a:ext cx="600635" cy="38639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6200000" flipH="1">
            <a:off x="4325992" y="3180528"/>
            <a:ext cx="667736" cy="38639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6200000" flipH="1">
            <a:off x="4914229" y="4248245"/>
            <a:ext cx="729041" cy="38639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6200000" flipH="1">
            <a:off x="5577513" y="5371467"/>
            <a:ext cx="778743" cy="38639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64836" y="4076923"/>
            <a:ext cx="194889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Recursion </a:t>
            </a:r>
            <a:r>
              <a:rPr lang="en-US" dirty="0"/>
              <a:t>breaks a problem into smaller </a:t>
            </a:r>
            <a:r>
              <a:rPr lang="en-US" dirty="0" smtClean="0"/>
              <a:t>similar problems.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34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1899</TotalTime>
  <Words>767</Words>
  <Application>Microsoft Macintosh PowerPoint</Application>
  <PresentationFormat>On-screen Show (4:3)</PresentationFormat>
  <Paragraphs>154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Recursion</vt:lpstr>
      <vt:lpstr>Why is Recursion an  important concept?</vt:lpstr>
      <vt:lpstr>What is Recursion?</vt:lpstr>
      <vt:lpstr>How Recursion works</vt:lpstr>
      <vt:lpstr>Specifics</vt:lpstr>
      <vt:lpstr>Example</vt:lpstr>
      <vt:lpstr>Example</vt:lpstr>
      <vt:lpstr>Example</vt:lpstr>
      <vt:lpstr>Solve factorial(5)  Step 1: Perform all recursive              calls until a primitive               state is reached. </vt:lpstr>
      <vt:lpstr>Solve factorial(5)  Step 2: The primitive               state triggers              backtracking. </vt:lpstr>
      <vt:lpstr>Practice</vt:lpstr>
      <vt:lpstr>Practice</vt:lpstr>
      <vt:lpstr>What is the output for func(5)?</vt:lpstr>
      <vt:lpstr>func(5)  The primitive   state triggers  backtracking.  Output:  12345 </vt:lpstr>
      <vt:lpstr>Practice</vt:lpstr>
      <vt:lpstr>Tips</vt:lpstr>
      <vt:lpstr>Note of Caution</vt:lpstr>
      <vt:lpstr>Experiment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Trish</cp:lastModifiedBy>
  <cp:revision>97</cp:revision>
  <dcterms:created xsi:type="dcterms:W3CDTF">2010-04-12T23:12:02Z</dcterms:created>
  <dcterms:modified xsi:type="dcterms:W3CDTF">2019-02-04T04:53:58Z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