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7"/>
    <p:restoredTop sz="93165"/>
  </p:normalViewPr>
  <p:slideViewPr>
    <p:cSldViewPr snapToGrid="0" snapToObjects="1">
      <p:cViewPr varScale="1">
        <p:scale>
          <a:sx n="60" d="100"/>
          <a:sy n="60" d="100"/>
        </p:scale>
        <p:origin x="39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C50438C-DA71-4D47-929E-C64C3A87E86D}" type="datetimeFigureOut">
              <a:rPr lang="en-US" smtClean="0"/>
              <a:t>1/17/19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A500EF-FE79-5F4E-B899-843B6AB42691}" type="slidenum">
              <a:rPr lang="en-US" smtClean="0"/>
              <a:t>‹#›</a:t>
            </a:fld>
            <a:endParaRPr lang="en-US"/>
          </a:p>
        </p:txBody>
      </p:sp>
    </p:spTree>
    <p:extLst>
      <p:ext uri="{BB962C8B-B14F-4D97-AF65-F5344CB8AC3E}">
        <p14:creationId xmlns:p14="http://schemas.microsoft.com/office/powerpoint/2010/main" val="1231132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50438C-DA71-4D47-929E-C64C3A87E86D}" type="datetimeFigureOut">
              <a:rPr lang="en-US" smtClean="0"/>
              <a:t>1/17/19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A500EF-FE79-5F4E-B899-843B6AB42691}" type="slidenum">
              <a:rPr lang="en-US" smtClean="0"/>
              <a:t>‹#›</a:t>
            </a:fld>
            <a:endParaRPr lang="en-US"/>
          </a:p>
        </p:txBody>
      </p:sp>
    </p:spTree>
    <p:extLst>
      <p:ext uri="{BB962C8B-B14F-4D97-AF65-F5344CB8AC3E}">
        <p14:creationId xmlns:p14="http://schemas.microsoft.com/office/powerpoint/2010/main" val="235431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50438C-DA71-4D47-929E-C64C3A87E86D}" type="datetimeFigureOut">
              <a:rPr lang="en-US" smtClean="0"/>
              <a:t>1/17/19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A500EF-FE79-5F4E-B899-843B6AB42691}" type="slidenum">
              <a:rPr lang="en-US" smtClean="0"/>
              <a:t>‹#›</a:t>
            </a:fld>
            <a:endParaRPr lang="en-US"/>
          </a:p>
        </p:txBody>
      </p:sp>
    </p:spTree>
    <p:extLst>
      <p:ext uri="{BB962C8B-B14F-4D97-AF65-F5344CB8AC3E}">
        <p14:creationId xmlns:p14="http://schemas.microsoft.com/office/powerpoint/2010/main" val="1240410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50438C-DA71-4D47-929E-C64C3A87E86D}" type="datetimeFigureOut">
              <a:rPr lang="en-US" smtClean="0"/>
              <a:t>1/17/19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A500EF-FE79-5F4E-B899-843B6AB42691}" type="slidenum">
              <a:rPr lang="en-US" smtClean="0"/>
              <a:t>‹#›</a:t>
            </a:fld>
            <a:endParaRPr lang="en-US"/>
          </a:p>
        </p:txBody>
      </p:sp>
    </p:spTree>
    <p:extLst>
      <p:ext uri="{BB962C8B-B14F-4D97-AF65-F5344CB8AC3E}">
        <p14:creationId xmlns:p14="http://schemas.microsoft.com/office/powerpoint/2010/main" val="631559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C50438C-DA71-4D47-929E-C64C3A87E86D}" type="datetimeFigureOut">
              <a:rPr lang="en-US" smtClean="0"/>
              <a:t>1/17/19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A500EF-FE79-5F4E-B899-843B6AB42691}" type="slidenum">
              <a:rPr lang="en-US" smtClean="0"/>
              <a:t>‹#›</a:t>
            </a:fld>
            <a:endParaRPr lang="en-US"/>
          </a:p>
        </p:txBody>
      </p:sp>
    </p:spTree>
    <p:extLst>
      <p:ext uri="{BB962C8B-B14F-4D97-AF65-F5344CB8AC3E}">
        <p14:creationId xmlns:p14="http://schemas.microsoft.com/office/powerpoint/2010/main" val="1764081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C50438C-DA71-4D47-929E-C64C3A87E86D}" type="datetimeFigureOut">
              <a:rPr lang="en-US" smtClean="0"/>
              <a:t>1/17/19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A500EF-FE79-5F4E-B899-843B6AB42691}" type="slidenum">
              <a:rPr lang="en-US" smtClean="0"/>
              <a:t>‹#›</a:t>
            </a:fld>
            <a:endParaRPr lang="en-US"/>
          </a:p>
        </p:txBody>
      </p:sp>
    </p:spTree>
    <p:extLst>
      <p:ext uri="{BB962C8B-B14F-4D97-AF65-F5344CB8AC3E}">
        <p14:creationId xmlns:p14="http://schemas.microsoft.com/office/powerpoint/2010/main" val="751027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C50438C-DA71-4D47-929E-C64C3A87E86D}" type="datetimeFigureOut">
              <a:rPr lang="en-US" smtClean="0"/>
              <a:t>1/17/19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A500EF-FE79-5F4E-B899-843B6AB42691}" type="slidenum">
              <a:rPr lang="en-US" smtClean="0"/>
              <a:t>‹#›</a:t>
            </a:fld>
            <a:endParaRPr lang="en-US"/>
          </a:p>
        </p:txBody>
      </p:sp>
    </p:spTree>
    <p:extLst>
      <p:ext uri="{BB962C8B-B14F-4D97-AF65-F5344CB8AC3E}">
        <p14:creationId xmlns:p14="http://schemas.microsoft.com/office/powerpoint/2010/main" val="1754252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C50438C-DA71-4D47-929E-C64C3A87E86D}" type="datetimeFigureOut">
              <a:rPr lang="en-US" smtClean="0"/>
              <a:t>1/17/19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A500EF-FE79-5F4E-B899-843B6AB42691}" type="slidenum">
              <a:rPr lang="en-US" smtClean="0"/>
              <a:t>‹#›</a:t>
            </a:fld>
            <a:endParaRPr lang="en-US"/>
          </a:p>
        </p:txBody>
      </p:sp>
    </p:spTree>
    <p:extLst>
      <p:ext uri="{BB962C8B-B14F-4D97-AF65-F5344CB8AC3E}">
        <p14:creationId xmlns:p14="http://schemas.microsoft.com/office/powerpoint/2010/main" val="923887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50438C-DA71-4D47-929E-C64C3A87E86D}" type="datetimeFigureOut">
              <a:rPr lang="en-US" smtClean="0"/>
              <a:t>1/17/19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A500EF-FE79-5F4E-B899-843B6AB42691}" type="slidenum">
              <a:rPr lang="en-US" smtClean="0"/>
              <a:t>‹#›</a:t>
            </a:fld>
            <a:endParaRPr lang="en-US"/>
          </a:p>
        </p:txBody>
      </p:sp>
    </p:spTree>
    <p:extLst>
      <p:ext uri="{BB962C8B-B14F-4D97-AF65-F5344CB8AC3E}">
        <p14:creationId xmlns:p14="http://schemas.microsoft.com/office/powerpoint/2010/main" val="1464814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C50438C-DA71-4D47-929E-C64C3A87E86D}" type="datetimeFigureOut">
              <a:rPr lang="en-US" smtClean="0"/>
              <a:t>1/17/19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A500EF-FE79-5F4E-B899-843B6AB42691}" type="slidenum">
              <a:rPr lang="en-US" smtClean="0"/>
              <a:t>‹#›</a:t>
            </a:fld>
            <a:endParaRPr lang="en-US"/>
          </a:p>
        </p:txBody>
      </p:sp>
    </p:spTree>
    <p:extLst>
      <p:ext uri="{BB962C8B-B14F-4D97-AF65-F5344CB8AC3E}">
        <p14:creationId xmlns:p14="http://schemas.microsoft.com/office/powerpoint/2010/main" val="382167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C50438C-DA71-4D47-929E-C64C3A87E86D}" type="datetimeFigureOut">
              <a:rPr lang="en-US" smtClean="0"/>
              <a:t>1/17/19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A500EF-FE79-5F4E-B899-843B6AB42691}" type="slidenum">
              <a:rPr lang="en-US" smtClean="0"/>
              <a:t>‹#›</a:t>
            </a:fld>
            <a:endParaRPr lang="en-US"/>
          </a:p>
        </p:txBody>
      </p:sp>
    </p:spTree>
    <p:extLst>
      <p:ext uri="{BB962C8B-B14F-4D97-AF65-F5344CB8AC3E}">
        <p14:creationId xmlns:p14="http://schemas.microsoft.com/office/powerpoint/2010/main" val="2108143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50438C-DA71-4D47-929E-C64C3A87E86D}" type="datetimeFigureOut">
              <a:rPr lang="en-US" smtClean="0"/>
              <a:t>1/17/19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A500EF-FE79-5F4E-B899-843B6AB42691}" type="slidenum">
              <a:rPr lang="en-US" smtClean="0"/>
              <a:t>‹#›</a:t>
            </a:fld>
            <a:endParaRPr lang="en-US"/>
          </a:p>
        </p:txBody>
      </p:sp>
    </p:spTree>
    <p:extLst>
      <p:ext uri="{BB962C8B-B14F-4D97-AF65-F5344CB8AC3E}">
        <p14:creationId xmlns:p14="http://schemas.microsoft.com/office/powerpoint/2010/main" val="874552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12650"/>
            <a:ext cx="9144000" cy="1000679"/>
          </a:xfrm>
        </p:spPr>
        <p:txBody>
          <a:bodyPr/>
          <a:lstStyle/>
          <a:p>
            <a:r>
              <a:rPr lang="en-US" dirty="0"/>
              <a:t>SFTP and UNIX</a:t>
            </a:r>
          </a:p>
        </p:txBody>
      </p:sp>
      <p:sp>
        <p:nvSpPr>
          <p:cNvPr id="3" name="Subtitle 2"/>
          <p:cNvSpPr>
            <a:spLocks noGrp="1"/>
          </p:cNvSpPr>
          <p:nvPr>
            <p:ph type="subTitle" idx="1"/>
          </p:nvPr>
        </p:nvSpPr>
        <p:spPr>
          <a:xfrm>
            <a:off x="1524000" y="1807535"/>
            <a:ext cx="9859926" cy="3854302"/>
          </a:xfrm>
        </p:spPr>
        <p:txBody>
          <a:bodyPr>
            <a:normAutofit/>
          </a:bodyPr>
          <a:lstStyle/>
          <a:p>
            <a:pPr algn="l"/>
            <a:r>
              <a:rPr lang="en-US" sz="3600"/>
              <a:t>TOPICS</a:t>
            </a:r>
          </a:p>
          <a:p>
            <a:pPr algn="l"/>
            <a:endParaRPr lang="en-US" sz="3600" dirty="0"/>
          </a:p>
          <a:p>
            <a:pPr marL="457200" indent="-457200" algn="l">
              <a:buFont typeface="+mj-lt"/>
              <a:buAutoNum type="arabicPeriod"/>
            </a:pPr>
            <a:r>
              <a:rPr lang="en-US" sz="3600" dirty="0"/>
              <a:t>Exploring your Web Hosting Site</a:t>
            </a:r>
          </a:p>
          <a:p>
            <a:pPr marL="457200" indent="-457200" algn="l">
              <a:buFont typeface="+mj-lt"/>
              <a:buAutoNum type="arabicPeriod"/>
            </a:pPr>
            <a:r>
              <a:rPr lang="en-US" sz="3600" dirty="0"/>
              <a:t>FTP</a:t>
            </a:r>
          </a:p>
          <a:p>
            <a:pPr marL="457200" indent="-457200" algn="l">
              <a:buFont typeface="+mj-lt"/>
              <a:buAutoNum type="arabicPeriod"/>
            </a:pPr>
            <a:r>
              <a:rPr lang="en-US" sz="3600" dirty="0"/>
              <a:t>UNIX</a:t>
            </a:r>
          </a:p>
          <a:p>
            <a:pPr marL="457200" indent="-457200" algn="l">
              <a:buFont typeface="+mj-lt"/>
              <a:buAutoNum type="arabicPeriod"/>
            </a:pPr>
            <a:r>
              <a:rPr lang="en-US" sz="3600" dirty="0"/>
              <a:t>Upload an index page to your web hosting site</a:t>
            </a:r>
          </a:p>
          <a:p>
            <a:pPr algn="l"/>
            <a:endParaRPr lang="en-US" sz="3600" dirty="0"/>
          </a:p>
        </p:txBody>
      </p:sp>
    </p:spTree>
    <p:extLst>
      <p:ext uri="{BB962C8B-B14F-4D97-AF65-F5344CB8AC3E}">
        <p14:creationId xmlns:p14="http://schemas.microsoft.com/office/powerpoint/2010/main" val="19485539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3423" y="0"/>
            <a:ext cx="11645153" cy="821649"/>
          </a:xfrm>
        </p:spPr>
        <p:txBody>
          <a:bodyPr>
            <a:normAutofit/>
          </a:bodyPr>
          <a:lstStyle/>
          <a:p>
            <a:pPr algn="ctr"/>
            <a:r>
              <a:rPr lang="en-US" sz="2800" dirty="0"/>
              <a:t>Practice:  Upload your </a:t>
            </a:r>
            <a:r>
              <a:rPr lang="en-US" sz="2800" b="1" dirty="0" err="1"/>
              <a:t>index.html</a:t>
            </a:r>
            <a:r>
              <a:rPr lang="en-US" sz="2800" dirty="0"/>
              <a:t> page to your web host server.</a:t>
            </a:r>
          </a:p>
        </p:txBody>
      </p:sp>
      <p:sp>
        <p:nvSpPr>
          <p:cNvPr id="3" name="Content Placeholder 2"/>
          <p:cNvSpPr>
            <a:spLocks noGrp="1"/>
          </p:cNvSpPr>
          <p:nvPr>
            <p:ph idx="1"/>
          </p:nvPr>
        </p:nvSpPr>
        <p:spPr>
          <a:xfrm>
            <a:off x="838200" y="821649"/>
            <a:ext cx="11353800" cy="5832070"/>
          </a:xfrm>
        </p:spPr>
        <p:txBody>
          <a:bodyPr>
            <a:normAutofit/>
          </a:bodyPr>
          <a:lstStyle/>
          <a:p>
            <a:pPr marL="0" indent="0">
              <a:buNone/>
            </a:pPr>
            <a:r>
              <a:rPr lang="en-US" sz="2000" dirty="0"/>
              <a:t>Step 1: 	Load the command line (Terminal or  Command Prompt) and SFTP to your web domain</a:t>
            </a:r>
          </a:p>
          <a:p>
            <a:pPr marL="0" indent="0">
              <a:buNone/>
            </a:pPr>
            <a:r>
              <a:rPr lang="en-US" sz="2000" dirty="0"/>
              <a:t>&gt;s</a:t>
            </a:r>
            <a:r>
              <a:rPr lang="en-US" sz="2000" b="1" dirty="0"/>
              <a:t>ftp  [</a:t>
            </a:r>
            <a:r>
              <a:rPr lang="en-US" sz="2000" i="1" dirty="0"/>
              <a:t>username</a:t>
            </a:r>
            <a:r>
              <a:rPr lang="en-US" sz="2000" b="1" dirty="0"/>
              <a:t>]@[</a:t>
            </a:r>
            <a:r>
              <a:rPr lang="en-US" sz="2000" i="1" dirty="0"/>
              <a:t> host domain name</a:t>
            </a:r>
            <a:r>
              <a:rPr lang="en-US" sz="2000" dirty="0"/>
              <a:t>]   You will be </a:t>
            </a:r>
            <a:r>
              <a:rPr lang="en-US" sz="2000"/>
              <a:t>prompted for your password.</a:t>
            </a:r>
            <a:endParaRPr lang="en-US" sz="2000" dirty="0"/>
          </a:p>
          <a:p>
            <a:pPr marL="0" indent="0">
              <a:buNone/>
            </a:pPr>
            <a:endParaRPr lang="en-US" sz="2000" dirty="0"/>
          </a:p>
          <a:p>
            <a:pPr marL="0" indent="0">
              <a:buNone/>
            </a:pPr>
            <a:r>
              <a:rPr lang="en-US" sz="2000" dirty="0"/>
              <a:t>Step 2:	You are now 'in' the site.  Examine the directories. View your directories by typing </a:t>
            </a:r>
            <a:r>
              <a:rPr lang="en-US" sz="2000" b="1" dirty="0"/>
              <a:t>ls</a:t>
            </a:r>
            <a:r>
              <a:rPr lang="en-US" sz="2000" dirty="0"/>
              <a:t>.  </a:t>
            </a:r>
          </a:p>
          <a:p>
            <a:pPr marL="0" indent="0">
              <a:buNone/>
            </a:pPr>
            <a:r>
              <a:rPr lang="en-US" sz="2000" dirty="0"/>
              <a:t>Step 3:	Change directory to </a:t>
            </a:r>
            <a:r>
              <a:rPr lang="en-US" sz="2000" b="1" dirty="0" err="1"/>
              <a:t>public_html</a:t>
            </a:r>
            <a:r>
              <a:rPr lang="en-US" sz="2000" dirty="0"/>
              <a:t> by typing </a:t>
            </a:r>
            <a:r>
              <a:rPr lang="en-US" sz="2000" b="1" dirty="0"/>
              <a:t>cd </a:t>
            </a:r>
            <a:r>
              <a:rPr lang="en-US" sz="2000" b="1" dirty="0" err="1"/>
              <a:t>public_html</a:t>
            </a:r>
            <a:endParaRPr lang="en-US" sz="2000" dirty="0"/>
          </a:p>
          <a:p>
            <a:pPr marL="0" indent="0">
              <a:buNone/>
            </a:pPr>
            <a:r>
              <a:rPr lang="en-US" sz="2000" dirty="0"/>
              <a:t>Step 4:	Create a directory called </a:t>
            </a:r>
            <a:r>
              <a:rPr lang="en-US" sz="2000" b="1" dirty="0" err="1"/>
              <a:t>stupidStuff</a:t>
            </a:r>
            <a:r>
              <a:rPr lang="en-US" sz="2000" dirty="0"/>
              <a:t>.  Verify it was created. </a:t>
            </a:r>
          </a:p>
          <a:p>
            <a:pPr marL="0" indent="0">
              <a:buNone/>
            </a:pPr>
            <a:r>
              <a:rPr lang="en-US" sz="2000" dirty="0"/>
              <a:t>Step 5:	Delete </a:t>
            </a:r>
            <a:r>
              <a:rPr lang="en-US" sz="2000" b="1" dirty="0" err="1"/>
              <a:t>stupidStuff</a:t>
            </a:r>
            <a:r>
              <a:rPr lang="en-US" sz="2000" dirty="0"/>
              <a:t>. Verify.</a:t>
            </a:r>
          </a:p>
          <a:p>
            <a:pPr marL="0" indent="0">
              <a:buNone/>
            </a:pPr>
            <a:r>
              <a:rPr lang="en-US" sz="2000" dirty="0"/>
              <a:t>Step 6:	Use </a:t>
            </a:r>
            <a:r>
              <a:rPr lang="en-US" sz="2000" b="1" dirty="0"/>
              <a:t>put</a:t>
            </a:r>
            <a:r>
              <a:rPr lang="en-US" sz="2000" dirty="0"/>
              <a:t> to upload your </a:t>
            </a:r>
            <a:r>
              <a:rPr lang="en-US" sz="2000" dirty="0" err="1"/>
              <a:t>index.html</a:t>
            </a:r>
            <a:r>
              <a:rPr lang="en-US" sz="2000" dirty="0"/>
              <a:t> page.</a:t>
            </a:r>
          </a:p>
          <a:p>
            <a:pPr marL="0" indent="0">
              <a:buNone/>
            </a:pPr>
            <a:r>
              <a:rPr lang="en-US" sz="2000" dirty="0"/>
              <a:t>Step 7:	Use </a:t>
            </a:r>
            <a:r>
              <a:rPr lang="en-US" sz="2000" b="1" dirty="0"/>
              <a:t>del</a:t>
            </a:r>
            <a:r>
              <a:rPr lang="en-US" sz="2000" dirty="0"/>
              <a:t> to Delete </a:t>
            </a:r>
            <a:r>
              <a:rPr lang="en-US" sz="2000" dirty="0" err="1"/>
              <a:t>home.html</a:t>
            </a:r>
            <a:endParaRPr lang="en-US" sz="2000" dirty="0"/>
          </a:p>
          <a:p>
            <a:pPr marL="0" indent="0">
              <a:buNone/>
            </a:pPr>
            <a:r>
              <a:rPr lang="en-US" sz="2000" dirty="0"/>
              <a:t>Step 8:	Logout of the FTP session by typing </a:t>
            </a:r>
            <a:r>
              <a:rPr lang="en-US" sz="2000" b="1" dirty="0"/>
              <a:t>bye</a:t>
            </a:r>
          </a:p>
          <a:p>
            <a:pPr marL="0" indent="0">
              <a:buNone/>
            </a:pPr>
            <a:r>
              <a:rPr lang="en-US" sz="2000" dirty="0"/>
              <a:t>Step 9:	Load Chrome and verify your webpage has been updated.</a:t>
            </a:r>
            <a:endParaRPr lang="en-US" sz="2000" b="1" dirty="0"/>
          </a:p>
          <a:p>
            <a:pPr marL="0" indent="0">
              <a:buNone/>
            </a:pPr>
            <a:endParaRPr lang="en-US" sz="2000" b="1" dirty="0"/>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849572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04456"/>
          </a:xfrm>
        </p:spPr>
        <p:txBody>
          <a:bodyPr/>
          <a:lstStyle/>
          <a:p>
            <a:r>
              <a:rPr lang="en-US" dirty="0"/>
              <a:t>Working with Files on the Web Hosting Site</a:t>
            </a:r>
          </a:p>
        </p:txBody>
      </p:sp>
      <p:pic>
        <p:nvPicPr>
          <p:cNvPr id="4" name="Picture 3" descr="Macintosh HD:Users:trishcornez:Desktop:Screen Shot 2016-01-13 at 8.14.52 PM.png"/>
          <p:cNvPicPr/>
          <p:nvPr/>
        </p:nvPicPr>
        <p:blipFill>
          <a:blip r:embed="rId2">
            <a:extLst>
              <a:ext uri="{28A0092B-C50C-407E-A947-70E740481C1C}">
                <a14:useLocalDpi xmlns:a14="http://schemas.microsoft.com/office/drawing/2010/main" val="0"/>
              </a:ext>
            </a:extLst>
          </a:blip>
          <a:srcRect/>
          <a:stretch>
            <a:fillRect/>
          </a:stretch>
        </p:blipFill>
        <p:spPr bwMode="auto">
          <a:xfrm>
            <a:off x="8565892" y="1887796"/>
            <a:ext cx="2644775" cy="2051050"/>
          </a:xfrm>
          <a:prstGeom prst="rect">
            <a:avLst/>
          </a:prstGeom>
          <a:noFill/>
          <a:ln>
            <a:noFill/>
          </a:ln>
        </p:spPr>
      </p:pic>
      <p:sp>
        <p:nvSpPr>
          <p:cNvPr id="5" name="TextBox 4"/>
          <p:cNvSpPr txBox="1"/>
          <p:nvPr/>
        </p:nvSpPr>
        <p:spPr>
          <a:xfrm>
            <a:off x="1070044" y="1887796"/>
            <a:ext cx="5544766" cy="2308324"/>
          </a:xfrm>
          <a:prstGeom prst="rect">
            <a:avLst/>
          </a:prstGeom>
          <a:noFill/>
        </p:spPr>
        <p:txBody>
          <a:bodyPr wrap="square" rtlCol="0">
            <a:spAutoFit/>
          </a:bodyPr>
          <a:lstStyle/>
          <a:p>
            <a:r>
              <a:rPr lang="en-US" b="1" u="sng" dirty="0"/>
              <a:t>File Manager</a:t>
            </a:r>
            <a:r>
              <a:rPr lang="en-US" dirty="0"/>
              <a:t> allows you to view the files in your site as well as to upload new files and modify existing files. </a:t>
            </a:r>
          </a:p>
          <a:p>
            <a:r>
              <a:rPr lang="en-US" dirty="0"/>
              <a:t> </a:t>
            </a:r>
          </a:p>
          <a:p>
            <a:r>
              <a:rPr lang="en-US" dirty="0"/>
              <a:t> </a:t>
            </a:r>
          </a:p>
          <a:p>
            <a:r>
              <a:rPr lang="en-US" b="1" u="sng" dirty="0"/>
              <a:t>Web Disk</a:t>
            </a:r>
            <a:r>
              <a:rPr lang="en-US" dirty="0"/>
              <a:t> allows you to drag and drop files to your hosting account.  </a:t>
            </a:r>
          </a:p>
          <a:p>
            <a:r>
              <a:rPr lang="en-US" dirty="0"/>
              <a:t>Web Disks Subdomains are relative to your account’s home directory. </a:t>
            </a:r>
          </a:p>
        </p:txBody>
      </p:sp>
    </p:spTree>
    <p:extLst>
      <p:ext uri="{BB962C8B-B14F-4D97-AF65-F5344CB8AC3E}">
        <p14:creationId xmlns:p14="http://schemas.microsoft.com/office/powerpoint/2010/main" val="1032944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5645"/>
            <a:ext cx="10515600" cy="698467"/>
          </a:xfrm>
        </p:spPr>
        <p:txBody>
          <a:bodyPr/>
          <a:lstStyle/>
          <a:p>
            <a:r>
              <a:rPr lang="en-US" dirty="0"/>
              <a:t>Files and Directories</a:t>
            </a:r>
            <a:r>
              <a:rPr lang="en-US" dirty="0">
                <a:effectLst/>
              </a:rPr>
              <a:t> on the Host Server</a:t>
            </a:r>
            <a:endParaRPr lang="en-US" dirty="0"/>
          </a:p>
        </p:txBody>
      </p:sp>
      <p:sp>
        <p:nvSpPr>
          <p:cNvPr id="3" name="Content Placeholder 2"/>
          <p:cNvSpPr>
            <a:spLocks noGrp="1"/>
          </p:cNvSpPr>
          <p:nvPr>
            <p:ph idx="1"/>
          </p:nvPr>
        </p:nvSpPr>
        <p:spPr>
          <a:xfrm>
            <a:off x="408561" y="1031133"/>
            <a:ext cx="11587264" cy="4961105"/>
          </a:xfrm>
        </p:spPr>
        <p:txBody>
          <a:bodyPr>
            <a:normAutofit fontScale="77500" lnSpcReduction="20000"/>
          </a:bodyPr>
          <a:lstStyle/>
          <a:p>
            <a:r>
              <a:rPr lang="en-US" dirty="0" err="1"/>
              <a:t>public_html</a:t>
            </a:r>
            <a:r>
              <a:rPr lang="en-US" dirty="0"/>
              <a:t> is the main directory that we will be using.</a:t>
            </a:r>
          </a:p>
          <a:p>
            <a:endParaRPr lang="en-US" dirty="0"/>
          </a:p>
          <a:p>
            <a:r>
              <a:rPr lang="en-US" dirty="0"/>
              <a:t>The </a:t>
            </a:r>
            <a:r>
              <a:rPr lang="en-US" dirty="0" err="1"/>
              <a:t>public_html</a:t>
            </a:r>
            <a:r>
              <a:rPr lang="en-US" dirty="0"/>
              <a:t> directory contains the files for your site. Files in </a:t>
            </a:r>
            <a:r>
              <a:rPr lang="en-US" dirty="0" err="1"/>
              <a:t>public_html</a:t>
            </a:r>
            <a:r>
              <a:rPr lang="en-US" dirty="0"/>
              <a:t> and any subdirectories of </a:t>
            </a:r>
            <a:r>
              <a:rPr lang="en-US" dirty="0" err="1"/>
              <a:t>public_html</a:t>
            </a:r>
            <a:r>
              <a:rPr lang="en-US" dirty="0"/>
              <a:t> will be viewable by anyone on the internet.</a:t>
            </a:r>
          </a:p>
          <a:p>
            <a:endParaRPr lang="en-US" dirty="0"/>
          </a:p>
          <a:p>
            <a:r>
              <a:rPr lang="en-US" dirty="0"/>
              <a:t>When a user views a directory in your </a:t>
            </a:r>
            <a:r>
              <a:rPr lang="en-US" dirty="0" err="1"/>
              <a:t>public_html</a:t>
            </a:r>
            <a:r>
              <a:rPr lang="en-US" dirty="0"/>
              <a:t> area, they will see the index page for that directory. </a:t>
            </a:r>
          </a:p>
          <a:p>
            <a:endParaRPr lang="en-US" dirty="0"/>
          </a:p>
          <a:p>
            <a:r>
              <a:rPr lang="en-US" dirty="0"/>
              <a:t>When creating your index page, you should use one of the following names (the first one found will be shown if the visitor doesn't specify a page in the URL):</a:t>
            </a:r>
          </a:p>
          <a:p>
            <a:pPr marL="457200" lvl="1" indent="0">
              <a:buNone/>
            </a:pPr>
            <a:r>
              <a:rPr lang="en-US" dirty="0" err="1"/>
              <a:t>index.html</a:t>
            </a:r>
            <a:r>
              <a:rPr lang="en-US" dirty="0"/>
              <a:t> </a:t>
            </a:r>
          </a:p>
          <a:p>
            <a:pPr marL="457200" lvl="1" indent="0">
              <a:buNone/>
            </a:pPr>
            <a:r>
              <a:rPr lang="en-US" dirty="0" err="1"/>
              <a:t>index.htm</a:t>
            </a:r>
            <a:r>
              <a:rPr lang="en-US" dirty="0"/>
              <a:t> </a:t>
            </a:r>
          </a:p>
          <a:p>
            <a:pPr marL="457200" lvl="1" indent="0">
              <a:buNone/>
            </a:pPr>
            <a:r>
              <a:rPr lang="en-US" dirty="0" err="1"/>
              <a:t>Default.html</a:t>
            </a:r>
            <a:r>
              <a:rPr lang="en-US" dirty="0"/>
              <a:t> </a:t>
            </a:r>
          </a:p>
          <a:p>
            <a:pPr marL="457200" lvl="1" indent="0">
              <a:buNone/>
            </a:pPr>
            <a:r>
              <a:rPr lang="en-US" dirty="0" err="1"/>
              <a:t>Default.htm</a:t>
            </a:r>
            <a:r>
              <a:rPr lang="en-US" dirty="0"/>
              <a:t> </a:t>
            </a:r>
          </a:p>
          <a:p>
            <a:pPr marL="457200" lvl="1" indent="0">
              <a:buNone/>
            </a:pPr>
            <a:r>
              <a:rPr lang="en-US" dirty="0" err="1"/>
              <a:t>home.html</a:t>
            </a:r>
            <a:endParaRPr lang="en-US" dirty="0"/>
          </a:p>
          <a:p>
            <a:pPr marL="457200" lvl="1" indent="0">
              <a:buNone/>
            </a:pPr>
            <a:r>
              <a:rPr lang="en-US" dirty="0" err="1"/>
              <a:t>welcome.html</a:t>
            </a:r>
            <a:endParaRPr lang="en-US" dirty="0"/>
          </a:p>
          <a:p>
            <a:endParaRPr lang="en-US"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3160510" y="4513634"/>
            <a:ext cx="8835315" cy="2156703"/>
          </a:xfrm>
          <a:prstGeom prst="rect">
            <a:avLst/>
          </a:prstGeom>
          <a:noFill/>
          <a:ln>
            <a:noFill/>
          </a:ln>
        </p:spPr>
      </p:pic>
    </p:spTree>
    <p:extLst>
      <p:ext uri="{BB962C8B-B14F-4D97-AF65-F5344CB8AC3E}">
        <p14:creationId xmlns:p14="http://schemas.microsoft.com/office/powerpoint/2010/main" val="1997812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4010"/>
            <a:ext cx="10515600" cy="834654"/>
          </a:xfrm>
        </p:spPr>
        <p:txBody>
          <a:bodyPr/>
          <a:lstStyle/>
          <a:p>
            <a:r>
              <a:rPr lang="en-US" dirty="0"/>
              <a:t>SFTP: Secure File Transfer Protocol</a:t>
            </a:r>
          </a:p>
        </p:txBody>
      </p:sp>
      <p:sp>
        <p:nvSpPr>
          <p:cNvPr id="3" name="Content Placeholder 2"/>
          <p:cNvSpPr>
            <a:spLocks noGrp="1"/>
          </p:cNvSpPr>
          <p:nvPr>
            <p:ph idx="1"/>
          </p:nvPr>
        </p:nvSpPr>
        <p:spPr>
          <a:xfrm>
            <a:off x="838200" y="1048664"/>
            <a:ext cx="10515600" cy="5507779"/>
          </a:xfrm>
        </p:spPr>
        <p:txBody>
          <a:bodyPr>
            <a:normAutofit/>
          </a:bodyPr>
          <a:lstStyle/>
          <a:p>
            <a:r>
              <a:rPr lang="en-US" dirty="0"/>
              <a:t>SFTP enables files to be transferred from one machine on a network to another. </a:t>
            </a:r>
          </a:p>
          <a:p>
            <a:endParaRPr lang="en-US" dirty="0"/>
          </a:p>
          <a:p>
            <a:r>
              <a:rPr lang="en-US" dirty="0"/>
              <a:t>SFTP is useful as it allows you to store or retrieve files from any computer. </a:t>
            </a:r>
          </a:p>
          <a:p>
            <a:endParaRPr lang="en-US" dirty="0"/>
          </a:p>
          <a:p>
            <a:r>
              <a:rPr lang="en-US" dirty="0"/>
              <a:t>Many different SFTP tools are available, but the first and most commonly available is the text mode FTP which can always be found on Unix systems, or in 'DOS' under Windows.</a:t>
            </a:r>
          </a:p>
          <a:p>
            <a:pPr marL="0" indent="0">
              <a:buNone/>
            </a:pPr>
            <a:endParaRPr lang="en-US" dirty="0"/>
          </a:p>
          <a:p>
            <a:pPr marL="914400" lvl="1" indent="-457200">
              <a:buFont typeface="+mj-lt"/>
              <a:buAutoNum type="alphaLcPeriod"/>
            </a:pPr>
            <a:r>
              <a:rPr lang="en-US" sz="2800" dirty="0"/>
              <a:t>Terminal (Mac)</a:t>
            </a:r>
          </a:p>
          <a:p>
            <a:pPr marL="914400" lvl="1" indent="-457200">
              <a:buFont typeface="+mj-lt"/>
              <a:buAutoNum type="alphaLcPeriod"/>
            </a:pPr>
            <a:r>
              <a:rPr lang="en-US" sz="2800" dirty="0"/>
              <a:t>Command Prompt (Windows)</a:t>
            </a:r>
          </a:p>
          <a:p>
            <a:endParaRPr lang="en-US" dirty="0"/>
          </a:p>
        </p:txBody>
      </p:sp>
    </p:spTree>
    <p:extLst>
      <p:ext uri="{BB962C8B-B14F-4D97-AF65-F5344CB8AC3E}">
        <p14:creationId xmlns:p14="http://schemas.microsoft.com/office/powerpoint/2010/main" val="1820586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UNIX Commands</a:t>
            </a:r>
            <a:br>
              <a:rPr lang="en-US" dirty="0"/>
            </a:br>
            <a:endParaRPr lang="en-US" dirty="0"/>
          </a:p>
        </p:txBody>
      </p:sp>
      <p:sp>
        <p:nvSpPr>
          <p:cNvPr id="3" name="Content Placeholder 2"/>
          <p:cNvSpPr>
            <a:spLocks noGrp="1"/>
          </p:cNvSpPr>
          <p:nvPr>
            <p:ph idx="1"/>
          </p:nvPr>
        </p:nvSpPr>
        <p:spPr>
          <a:xfrm>
            <a:off x="838200" y="1264596"/>
            <a:ext cx="10515600" cy="4912367"/>
          </a:xfrm>
        </p:spPr>
        <p:txBody>
          <a:bodyPr>
            <a:normAutofit/>
          </a:bodyPr>
          <a:lstStyle/>
          <a:p>
            <a:r>
              <a:rPr lang="en-US" dirty="0"/>
              <a:t>On the following slides are the basic UNIX commands that will allow you to successfully to log on to your host web server, navigate the directories, upload and download files (transfer files) and log off. </a:t>
            </a:r>
          </a:p>
          <a:p>
            <a:endParaRPr lang="en-US" dirty="0"/>
          </a:p>
          <a:p>
            <a:pPr marL="0" indent="0">
              <a:buNone/>
            </a:pPr>
            <a:r>
              <a:rPr lang="en-US" dirty="0"/>
              <a:t>NOTE: </a:t>
            </a:r>
          </a:p>
          <a:p>
            <a:pPr marL="971550" lvl="1" indent="-514350">
              <a:buFont typeface="+mj-lt"/>
              <a:buAutoNum type="alphaLcPeriod"/>
            </a:pPr>
            <a:r>
              <a:rPr lang="en-US" sz="2800" dirty="0"/>
              <a:t>The contents of [square brackets] are customizable</a:t>
            </a:r>
          </a:p>
          <a:p>
            <a:pPr marL="971550" lvl="1" indent="-514350">
              <a:buFont typeface="+mj-lt"/>
              <a:buAutoNum type="alphaLcPeriod"/>
            </a:pPr>
            <a:r>
              <a:rPr lang="en-US" sz="2800" dirty="0"/>
              <a:t>[</a:t>
            </a:r>
            <a:r>
              <a:rPr lang="en-US" sz="2800" dirty="0" err="1"/>
              <a:t>filespec</a:t>
            </a:r>
            <a:r>
              <a:rPr lang="en-US" sz="2800" dirty="0"/>
              <a:t>] means either a full file name (</a:t>
            </a:r>
            <a:r>
              <a:rPr lang="en-US" sz="2800" dirty="0" err="1"/>
              <a:t>ie</a:t>
            </a:r>
            <a:r>
              <a:rPr lang="en-US" sz="2800" dirty="0"/>
              <a:t>. '</a:t>
            </a:r>
            <a:r>
              <a:rPr lang="en-US" sz="2800" dirty="0" err="1"/>
              <a:t>list.txt</a:t>
            </a:r>
            <a:r>
              <a:rPr lang="en-US" sz="2800" dirty="0"/>
              <a:t>') or a filename with wildcards</a:t>
            </a:r>
          </a:p>
          <a:p>
            <a:pPr marL="971550" lvl="1" indent="-514350">
              <a:buFont typeface="+mj-lt"/>
              <a:buAutoNum type="alphaLcPeriod"/>
            </a:pPr>
            <a:r>
              <a:rPr lang="en-US" sz="2800" dirty="0"/>
              <a:t>* is a wild card. For example, 'l*' means all files beginning with 'l', and '*.txt' means all files ending with '.txt’</a:t>
            </a:r>
          </a:p>
          <a:p>
            <a:pPr marL="971550" lvl="1" indent="-514350">
              <a:buFont typeface="+mj-lt"/>
              <a:buAutoNum type="alphaLcPeriod"/>
            </a:pPr>
            <a:r>
              <a:rPr lang="en-US" sz="2800" dirty="0"/>
              <a:t>Type a question mark (?) if you need a list of UNIX commands. </a:t>
            </a:r>
          </a:p>
          <a:p>
            <a:endParaRPr lang="en-US" dirty="0"/>
          </a:p>
        </p:txBody>
      </p:sp>
    </p:spTree>
    <p:extLst>
      <p:ext uri="{BB962C8B-B14F-4D97-AF65-F5344CB8AC3E}">
        <p14:creationId xmlns:p14="http://schemas.microsoft.com/office/powerpoint/2010/main" val="1772929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187" y="365125"/>
            <a:ext cx="11789924" cy="1325563"/>
          </a:xfrm>
        </p:spPr>
        <p:txBody>
          <a:bodyPr>
            <a:normAutofit/>
          </a:bodyPr>
          <a:lstStyle/>
          <a:p>
            <a:pPr algn="ctr"/>
            <a:r>
              <a:rPr lang="en-US" sz="3600" dirty="0"/>
              <a:t>UNIX Command for (logging on) Connecting </a:t>
            </a:r>
            <a:br>
              <a:rPr lang="en-US" sz="3600" dirty="0"/>
            </a:br>
            <a:r>
              <a:rPr lang="en-US" sz="3600" dirty="0"/>
              <a:t>to the Web Host Server</a:t>
            </a:r>
          </a:p>
        </p:txBody>
      </p:sp>
      <p:sp>
        <p:nvSpPr>
          <p:cNvPr id="3" name="Content Placeholder 2"/>
          <p:cNvSpPr>
            <a:spLocks noGrp="1"/>
          </p:cNvSpPr>
          <p:nvPr>
            <p:ph idx="1"/>
          </p:nvPr>
        </p:nvSpPr>
        <p:spPr/>
        <p:txBody>
          <a:bodyPr>
            <a:normAutofit/>
          </a:bodyPr>
          <a:lstStyle/>
          <a:p>
            <a:pPr marL="0" indent="0">
              <a:buNone/>
            </a:pPr>
            <a:r>
              <a:rPr lang="en-US" sz="3200" b="1" dirty="0"/>
              <a:t>s</a:t>
            </a:r>
            <a:r>
              <a:rPr lang="en-US" sz="3600" b="1" dirty="0"/>
              <a:t>ftp [username]@[host domain name]</a:t>
            </a:r>
          </a:p>
          <a:p>
            <a:pPr marL="0" indent="0">
              <a:buNone/>
            </a:pPr>
            <a:endParaRPr lang="en-US" sz="3200" dirty="0"/>
          </a:p>
          <a:p>
            <a:pPr marL="457200" lvl="1" indent="0">
              <a:buNone/>
            </a:pPr>
            <a:r>
              <a:rPr lang="en-US" sz="3200" dirty="0"/>
              <a:t>Connects to [</a:t>
            </a:r>
            <a:r>
              <a:rPr lang="en-US" sz="3200" dirty="0" err="1"/>
              <a:t>sitename</a:t>
            </a:r>
            <a:r>
              <a:rPr lang="en-US" sz="3200" dirty="0"/>
              <a:t>]</a:t>
            </a:r>
          </a:p>
          <a:p>
            <a:pPr marL="457200" lvl="1" indent="0">
              <a:buNone/>
            </a:pPr>
            <a:r>
              <a:rPr lang="en-US" sz="3200" dirty="0"/>
              <a:t>Login: requires password</a:t>
            </a:r>
          </a:p>
        </p:txBody>
      </p:sp>
    </p:spTree>
    <p:extLst>
      <p:ext uri="{BB962C8B-B14F-4D97-AF65-F5344CB8AC3E}">
        <p14:creationId xmlns:p14="http://schemas.microsoft.com/office/powerpoint/2010/main" val="397552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038" y="0"/>
            <a:ext cx="11789924" cy="679011"/>
          </a:xfrm>
        </p:spPr>
        <p:txBody>
          <a:bodyPr>
            <a:normAutofit/>
          </a:bodyPr>
          <a:lstStyle/>
          <a:p>
            <a:pPr algn="ctr"/>
            <a:r>
              <a:rPr lang="en-US" sz="3600" dirty="0"/>
              <a:t>UNIX Commands for Navigating Directories</a:t>
            </a:r>
          </a:p>
        </p:txBody>
      </p:sp>
      <p:sp>
        <p:nvSpPr>
          <p:cNvPr id="3" name="Content Placeholder 2"/>
          <p:cNvSpPr>
            <a:spLocks noGrp="1"/>
          </p:cNvSpPr>
          <p:nvPr>
            <p:ph idx="1"/>
          </p:nvPr>
        </p:nvSpPr>
        <p:spPr>
          <a:xfrm>
            <a:off x="201038" y="679010"/>
            <a:ext cx="11789924" cy="5955253"/>
          </a:xfrm>
        </p:spPr>
        <p:txBody>
          <a:bodyPr>
            <a:normAutofit fontScale="55000" lnSpcReduction="20000"/>
          </a:bodyPr>
          <a:lstStyle/>
          <a:p>
            <a:pPr marL="0" indent="0">
              <a:buNone/>
            </a:pPr>
            <a:r>
              <a:rPr lang="en-US" sz="3200" b="1" dirty="0"/>
              <a:t> </a:t>
            </a:r>
            <a:r>
              <a:rPr lang="en-US" sz="3600" b="1" dirty="0"/>
              <a:t>cd [directory]	</a:t>
            </a:r>
          </a:p>
          <a:p>
            <a:pPr marL="457200" lvl="1" indent="0">
              <a:buNone/>
            </a:pPr>
            <a:r>
              <a:rPr lang="en-US" sz="3200" dirty="0"/>
              <a:t>Allows you to change directories. Use quotes for names that have spaces.</a:t>
            </a:r>
            <a:r>
              <a:rPr lang="en-US" sz="3200" b="1" dirty="0"/>
              <a:t> </a:t>
            </a:r>
            <a:r>
              <a:rPr lang="en-US" sz="3200" dirty="0"/>
              <a:t>You can also use </a:t>
            </a:r>
            <a:r>
              <a:rPr lang="en-US" sz="3200" b="1" dirty="0"/>
              <a:t>cd.</a:t>
            </a:r>
            <a:r>
              <a:rPr lang="en-US" sz="3200" dirty="0"/>
              <a:t>. to go up one level in a directory.</a:t>
            </a:r>
          </a:p>
          <a:p>
            <a:pPr marL="0" indent="0">
              <a:buNone/>
            </a:pPr>
            <a:r>
              <a:rPr lang="en-US" sz="3600" b="1" dirty="0" err="1"/>
              <a:t>lcd</a:t>
            </a:r>
            <a:r>
              <a:rPr lang="en-US" sz="3600" b="1" dirty="0"/>
              <a:t>	</a:t>
            </a:r>
          </a:p>
          <a:p>
            <a:pPr marL="457200" lvl="1" indent="0">
              <a:buNone/>
            </a:pPr>
            <a:r>
              <a:rPr lang="en-US" sz="3200" dirty="0"/>
              <a:t>Changes your local directory (the directory from which you started 'ftp' from).  Use </a:t>
            </a:r>
            <a:r>
              <a:rPr lang="en-US" sz="3200" dirty="0" err="1"/>
              <a:t>lcd</a:t>
            </a:r>
            <a:r>
              <a:rPr lang="en-US" sz="3200" dirty="0"/>
              <a:t> to go up one level in a directory.</a:t>
            </a:r>
          </a:p>
          <a:p>
            <a:pPr marL="0" indent="0">
              <a:buNone/>
            </a:pPr>
            <a:r>
              <a:rPr lang="en-US" sz="3600" b="1" dirty="0" err="1"/>
              <a:t>pwd</a:t>
            </a:r>
            <a:r>
              <a:rPr lang="en-US" sz="3600" b="1" dirty="0"/>
              <a:t>	</a:t>
            </a:r>
          </a:p>
          <a:p>
            <a:pPr marL="457200" lvl="1" indent="0">
              <a:buNone/>
            </a:pPr>
            <a:r>
              <a:rPr lang="en-US" sz="3200" dirty="0"/>
              <a:t>Print (display to the screen) the directory you are currently working in.</a:t>
            </a:r>
          </a:p>
          <a:p>
            <a:pPr marL="0" indent="0">
              <a:buNone/>
            </a:pPr>
            <a:r>
              <a:rPr lang="en-US" sz="3600" b="1" dirty="0"/>
              <a:t>ls [</a:t>
            </a:r>
            <a:r>
              <a:rPr lang="en-US" sz="3600" b="1" dirty="0" err="1"/>
              <a:t>filespec</a:t>
            </a:r>
            <a:r>
              <a:rPr lang="en-US" sz="3600" b="1" dirty="0"/>
              <a:t>]	</a:t>
            </a:r>
          </a:p>
          <a:p>
            <a:pPr marL="457200" lvl="1" indent="0">
              <a:buNone/>
            </a:pPr>
            <a:r>
              <a:rPr lang="en-US" sz="3200" dirty="0"/>
              <a:t>Lists the details of the files and directories.</a:t>
            </a:r>
          </a:p>
          <a:p>
            <a:pPr marL="0" indent="0">
              <a:buNone/>
            </a:pPr>
            <a:r>
              <a:rPr lang="en-US" sz="3600" dirty="0"/>
              <a:t>	Example output:</a:t>
            </a:r>
          </a:p>
          <a:p>
            <a:pPr marL="0" indent="0">
              <a:buNone/>
            </a:pPr>
            <a:r>
              <a:rPr lang="en-US" sz="3600" dirty="0"/>
              <a:t>	</a:t>
            </a:r>
            <a:r>
              <a:rPr lang="en-US" sz="3600" dirty="0">
                <a:solidFill>
                  <a:srgbClr val="FF0000"/>
                </a:solidFill>
              </a:rPr>
              <a:t>-</a:t>
            </a:r>
            <a:r>
              <a:rPr lang="en-US" sz="3600" dirty="0" err="1">
                <a:solidFill>
                  <a:srgbClr val="FF0000"/>
                </a:solidFill>
              </a:rPr>
              <a:t>rw</a:t>
            </a:r>
            <a:r>
              <a:rPr lang="en-US" sz="3600" dirty="0">
                <a:solidFill>
                  <a:srgbClr val="FF0000"/>
                </a:solidFill>
              </a:rPr>
              <a:t>-</a:t>
            </a:r>
            <a:r>
              <a:rPr lang="en-US" sz="3600" dirty="0" err="1">
                <a:solidFill>
                  <a:srgbClr val="FF0000"/>
                </a:solidFill>
              </a:rPr>
              <a:t>rw</a:t>
            </a:r>
            <a:r>
              <a:rPr lang="en-US" sz="3600" dirty="0">
                <a:solidFill>
                  <a:srgbClr val="FF0000"/>
                </a:solidFill>
              </a:rPr>
              <a:t>-r--  1 2066  ftp-game  234868 Jan 2  2018 </a:t>
            </a:r>
            <a:r>
              <a:rPr lang="en-US" sz="3600" dirty="0" err="1">
                <a:solidFill>
                  <a:srgbClr val="FF0000"/>
                </a:solidFill>
              </a:rPr>
              <a:t>list.txt</a:t>
            </a:r>
            <a:endParaRPr lang="en-US" sz="3600" dirty="0">
              <a:solidFill>
                <a:srgbClr val="FF0000"/>
              </a:solidFill>
            </a:endParaRPr>
          </a:p>
          <a:p>
            <a:pPr marL="0" indent="0">
              <a:buNone/>
            </a:pPr>
            <a:r>
              <a:rPr lang="en-US" sz="3600" dirty="0"/>
              <a:t>NOTES:</a:t>
            </a:r>
          </a:p>
          <a:p>
            <a:pPr marL="0" indent="0">
              <a:buNone/>
            </a:pPr>
            <a:r>
              <a:rPr lang="en-US" sz="3600" dirty="0"/>
              <a:t>r represents read permission, w represents write permission</a:t>
            </a:r>
          </a:p>
          <a:p>
            <a:pPr marL="0" indent="0">
              <a:buNone/>
            </a:pPr>
            <a:r>
              <a:rPr lang="en-US" sz="3600" dirty="0"/>
              <a:t>The first group of </a:t>
            </a:r>
            <a:r>
              <a:rPr lang="en-US" sz="3600" dirty="0" err="1"/>
              <a:t>rw</a:t>
            </a:r>
            <a:r>
              <a:rPr lang="en-US" sz="3600" dirty="0"/>
              <a:t> permissions is defined for the owner of the file.</a:t>
            </a:r>
          </a:p>
          <a:p>
            <a:pPr marL="0" indent="0">
              <a:buNone/>
            </a:pPr>
            <a:r>
              <a:rPr lang="en-US" sz="3600" dirty="0"/>
              <a:t>The second group of </a:t>
            </a:r>
            <a:r>
              <a:rPr lang="en-US" sz="3600" dirty="0" err="1"/>
              <a:t>rw</a:t>
            </a:r>
            <a:r>
              <a:rPr lang="en-US" sz="3600" dirty="0"/>
              <a:t> permissions is defined for the group that the own belongs to.</a:t>
            </a:r>
          </a:p>
          <a:p>
            <a:pPr marL="0" indent="0">
              <a:buNone/>
            </a:pPr>
            <a:r>
              <a:rPr lang="en-US" sz="3600" dirty="0"/>
              <a:t>The last group of </a:t>
            </a:r>
            <a:r>
              <a:rPr lang="en-US" sz="3600" dirty="0" err="1"/>
              <a:t>rw</a:t>
            </a:r>
            <a:r>
              <a:rPr lang="en-US" sz="3600" dirty="0"/>
              <a:t> permissions is defined for users.  Note that users have read permission only.</a:t>
            </a:r>
          </a:p>
          <a:p>
            <a:pPr marL="0" indent="0">
              <a:buNone/>
            </a:pPr>
            <a:r>
              <a:rPr lang="en-US" sz="3600" dirty="0"/>
              <a:t>234868 is the file size. </a:t>
            </a:r>
          </a:p>
          <a:p>
            <a:pPr marL="0" indent="0">
              <a:buNone/>
            </a:pPr>
            <a:r>
              <a:rPr lang="en-US" sz="3600" dirty="0"/>
              <a:t>Last modified on January 2</a:t>
            </a:r>
            <a:r>
              <a:rPr lang="en-US" sz="3600" baseline="30000" dirty="0"/>
              <a:t>nd</a:t>
            </a:r>
            <a:r>
              <a:rPr lang="en-US" sz="3600" dirty="0"/>
              <a:t> 2018.</a:t>
            </a:r>
          </a:p>
        </p:txBody>
      </p:sp>
    </p:spTree>
    <p:extLst>
      <p:ext uri="{BB962C8B-B14F-4D97-AF65-F5344CB8AC3E}">
        <p14:creationId xmlns:p14="http://schemas.microsoft.com/office/powerpoint/2010/main" val="1686191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038" y="0"/>
            <a:ext cx="11789924" cy="679011"/>
          </a:xfrm>
        </p:spPr>
        <p:txBody>
          <a:bodyPr>
            <a:normAutofit/>
          </a:bodyPr>
          <a:lstStyle/>
          <a:p>
            <a:pPr algn="ctr"/>
            <a:r>
              <a:rPr lang="en-US" sz="3600" dirty="0"/>
              <a:t>UNIX Commands for Uploading and Downloading Files</a:t>
            </a:r>
          </a:p>
        </p:txBody>
      </p:sp>
      <p:sp>
        <p:nvSpPr>
          <p:cNvPr id="3" name="Content Placeholder 2"/>
          <p:cNvSpPr>
            <a:spLocks noGrp="1"/>
          </p:cNvSpPr>
          <p:nvPr>
            <p:ph idx="1"/>
          </p:nvPr>
        </p:nvSpPr>
        <p:spPr>
          <a:xfrm>
            <a:off x="201038" y="679010"/>
            <a:ext cx="11789924" cy="5955253"/>
          </a:xfrm>
        </p:spPr>
        <p:txBody>
          <a:bodyPr>
            <a:normAutofit lnSpcReduction="10000"/>
          </a:bodyPr>
          <a:lstStyle/>
          <a:p>
            <a:pPr marL="0" indent="0">
              <a:lnSpc>
                <a:spcPct val="110000"/>
              </a:lnSpc>
              <a:spcBef>
                <a:spcPts val="0"/>
              </a:spcBef>
              <a:buNone/>
            </a:pPr>
            <a:r>
              <a:rPr lang="en-US" sz="1800" b="1" dirty="0"/>
              <a:t>bin	</a:t>
            </a:r>
          </a:p>
          <a:p>
            <a:pPr marL="0" indent="0">
              <a:lnSpc>
                <a:spcPct val="110000"/>
              </a:lnSpc>
              <a:spcBef>
                <a:spcPts val="0"/>
              </a:spcBef>
              <a:buNone/>
            </a:pPr>
            <a:r>
              <a:rPr lang="en-US" sz="1800" dirty="0"/>
              <a:t>Changes to binary mode.  This mode is used when transferring image files, or non-text files. Binary mode will work for all files.</a:t>
            </a:r>
          </a:p>
          <a:p>
            <a:pPr marL="0" indent="0">
              <a:lnSpc>
                <a:spcPct val="110000"/>
              </a:lnSpc>
              <a:spcBef>
                <a:spcPts val="0"/>
              </a:spcBef>
              <a:buNone/>
            </a:pPr>
            <a:endParaRPr lang="en-US" sz="1800" dirty="0"/>
          </a:p>
          <a:p>
            <a:pPr marL="0" indent="0">
              <a:lnSpc>
                <a:spcPct val="110000"/>
              </a:lnSpc>
              <a:spcBef>
                <a:spcPts val="0"/>
              </a:spcBef>
              <a:buNone/>
            </a:pPr>
            <a:r>
              <a:rPr lang="en-US" sz="1800" b="1" dirty="0" err="1"/>
              <a:t>ascii</a:t>
            </a:r>
            <a:endParaRPr lang="en-US" sz="1800" b="1" dirty="0"/>
          </a:p>
          <a:p>
            <a:pPr marL="0" indent="0">
              <a:lnSpc>
                <a:spcPct val="110000"/>
              </a:lnSpc>
              <a:spcBef>
                <a:spcPts val="0"/>
              </a:spcBef>
              <a:buNone/>
            </a:pPr>
            <a:r>
              <a:rPr lang="en-US" sz="1800" dirty="0"/>
              <a:t>The default mode is '</a:t>
            </a:r>
            <a:r>
              <a:rPr lang="en-US" sz="1800" dirty="0" err="1"/>
              <a:t>ascii</a:t>
            </a:r>
            <a:r>
              <a:rPr lang="en-US" sz="1800" dirty="0"/>
              <a:t>’.  This mode will only work for text files. It is important to make sure you type 'bin' before you upload or download an image.  Otherwise, you will get garbage.</a:t>
            </a:r>
          </a:p>
          <a:p>
            <a:pPr marL="0" indent="0">
              <a:lnSpc>
                <a:spcPct val="110000"/>
              </a:lnSpc>
              <a:spcBef>
                <a:spcPts val="0"/>
              </a:spcBef>
              <a:buNone/>
            </a:pPr>
            <a:r>
              <a:rPr lang="en-US" sz="1800" dirty="0"/>
              <a:t> </a:t>
            </a:r>
          </a:p>
          <a:p>
            <a:pPr marL="0" indent="0">
              <a:lnSpc>
                <a:spcPct val="110000"/>
              </a:lnSpc>
              <a:spcBef>
                <a:spcPts val="0"/>
              </a:spcBef>
              <a:buNone/>
            </a:pPr>
            <a:r>
              <a:rPr lang="en-US" sz="1800" b="1" dirty="0"/>
              <a:t>put [file]	</a:t>
            </a:r>
          </a:p>
          <a:p>
            <a:pPr marL="0" indent="0">
              <a:lnSpc>
                <a:spcPct val="110000"/>
              </a:lnSpc>
              <a:spcBef>
                <a:spcPts val="0"/>
              </a:spcBef>
              <a:buNone/>
            </a:pPr>
            <a:r>
              <a:rPr lang="en-US" sz="1800" dirty="0"/>
              <a:t>Uploads [filename] from your current local directory.  To upload a file, you must be in a directory you are allowed to upload into.  .</a:t>
            </a:r>
          </a:p>
          <a:p>
            <a:pPr marL="0" indent="0">
              <a:lnSpc>
                <a:spcPct val="110000"/>
              </a:lnSpc>
              <a:spcBef>
                <a:spcPts val="0"/>
              </a:spcBef>
              <a:buNone/>
            </a:pPr>
            <a:r>
              <a:rPr lang="en-US" sz="1800" dirty="0"/>
              <a:t> </a:t>
            </a:r>
          </a:p>
          <a:p>
            <a:pPr marL="0" indent="0">
              <a:lnSpc>
                <a:spcPct val="110000"/>
              </a:lnSpc>
              <a:spcBef>
                <a:spcPts val="0"/>
              </a:spcBef>
              <a:buNone/>
            </a:pPr>
            <a:r>
              <a:rPr lang="en-US" sz="1800" b="1" dirty="0" err="1"/>
              <a:t>mput</a:t>
            </a:r>
            <a:r>
              <a:rPr lang="en-US" sz="1800" b="1" dirty="0"/>
              <a:t> [</a:t>
            </a:r>
            <a:r>
              <a:rPr lang="en-US" sz="1800" b="1" dirty="0" err="1"/>
              <a:t>filespec</a:t>
            </a:r>
            <a:r>
              <a:rPr lang="en-US" sz="1800" b="1" dirty="0"/>
              <a:t>]	</a:t>
            </a:r>
          </a:p>
          <a:p>
            <a:pPr marL="0" indent="0">
              <a:lnSpc>
                <a:spcPct val="110000"/>
              </a:lnSpc>
              <a:spcBef>
                <a:spcPts val="0"/>
              </a:spcBef>
              <a:buNone/>
            </a:pPr>
            <a:r>
              <a:rPr lang="en-US" sz="1800" dirty="0"/>
              <a:t>Uploads multiple files matching [</a:t>
            </a:r>
            <a:r>
              <a:rPr lang="en-US" sz="1800" dirty="0" err="1"/>
              <a:t>filespec</a:t>
            </a:r>
            <a:r>
              <a:rPr lang="en-US" sz="1800" dirty="0"/>
              <a:t>]</a:t>
            </a:r>
          </a:p>
          <a:p>
            <a:pPr marL="0" indent="0">
              <a:lnSpc>
                <a:spcPct val="110000"/>
              </a:lnSpc>
              <a:spcBef>
                <a:spcPts val="0"/>
              </a:spcBef>
              <a:buNone/>
            </a:pPr>
            <a:r>
              <a:rPr lang="en-US" sz="1800" dirty="0"/>
              <a:t> </a:t>
            </a:r>
          </a:p>
          <a:p>
            <a:pPr marL="0" indent="0">
              <a:lnSpc>
                <a:spcPct val="110000"/>
              </a:lnSpc>
              <a:spcBef>
                <a:spcPts val="0"/>
              </a:spcBef>
              <a:buNone/>
            </a:pPr>
            <a:r>
              <a:rPr lang="en-US" sz="1800" b="1" dirty="0"/>
              <a:t>get [file]	</a:t>
            </a:r>
          </a:p>
          <a:p>
            <a:pPr marL="0" indent="0">
              <a:lnSpc>
                <a:spcPct val="110000"/>
              </a:lnSpc>
              <a:spcBef>
                <a:spcPts val="0"/>
              </a:spcBef>
              <a:buNone/>
            </a:pPr>
            <a:r>
              <a:rPr lang="en-US" sz="1800" dirty="0"/>
              <a:t>Downloads [filename]</a:t>
            </a:r>
            <a:r>
              <a:rPr lang="en-US" sz="1800" b="1" dirty="0"/>
              <a:t> </a:t>
            </a:r>
            <a:r>
              <a:rPr lang="en-US" sz="1800" dirty="0"/>
              <a:t>and type 'y' when asked to confirm.</a:t>
            </a:r>
          </a:p>
          <a:p>
            <a:pPr marL="0" indent="0">
              <a:lnSpc>
                <a:spcPct val="110000"/>
              </a:lnSpc>
              <a:spcBef>
                <a:spcPts val="0"/>
              </a:spcBef>
              <a:buNone/>
            </a:pPr>
            <a:r>
              <a:rPr lang="en-US" sz="1800" dirty="0"/>
              <a:t> </a:t>
            </a:r>
          </a:p>
          <a:p>
            <a:pPr marL="0" indent="0">
              <a:lnSpc>
                <a:spcPct val="110000"/>
              </a:lnSpc>
              <a:spcBef>
                <a:spcPts val="0"/>
              </a:spcBef>
              <a:buNone/>
            </a:pPr>
            <a:r>
              <a:rPr lang="en-US" sz="1800" b="1" dirty="0" err="1"/>
              <a:t>mget</a:t>
            </a:r>
            <a:r>
              <a:rPr lang="en-US" sz="1800" b="1" dirty="0"/>
              <a:t> [files]	</a:t>
            </a:r>
          </a:p>
          <a:p>
            <a:pPr marL="0" indent="0">
              <a:lnSpc>
                <a:spcPct val="110000"/>
              </a:lnSpc>
              <a:spcBef>
                <a:spcPts val="0"/>
              </a:spcBef>
              <a:buNone/>
            </a:pPr>
            <a:r>
              <a:rPr lang="en-US" sz="1800" dirty="0"/>
              <a:t>Multiple download of [</a:t>
            </a:r>
            <a:r>
              <a:rPr lang="en-US" sz="1800" dirty="0" err="1"/>
              <a:t>filespec</a:t>
            </a:r>
            <a:r>
              <a:rPr lang="en-US" sz="1800" dirty="0"/>
              <a:t>] files</a:t>
            </a:r>
          </a:p>
        </p:txBody>
      </p:sp>
    </p:spTree>
    <p:extLst>
      <p:ext uri="{BB962C8B-B14F-4D97-AF65-F5344CB8AC3E}">
        <p14:creationId xmlns:p14="http://schemas.microsoft.com/office/powerpoint/2010/main" val="822837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038" y="330735"/>
            <a:ext cx="11789924" cy="679011"/>
          </a:xfrm>
        </p:spPr>
        <p:txBody>
          <a:bodyPr>
            <a:normAutofit/>
          </a:bodyPr>
          <a:lstStyle/>
          <a:p>
            <a:pPr algn="ctr"/>
            <a:r>
              <a:rPr lang="en-US" sz="3600" dirty="0"/>
              <a:t>UNIX Command for Logging Out of SFTP</a:t>
            </a:r>
          </a:p>
        </p:txBody>
      </p:sp>
      <p:sp>
        <p:nvSpPr>
          <p:cNvPr id="3" name="Content Placeholder 2"/>
          <p:cNvSpPr>
            <a:spLocks noGrp="1"/>
          </p:cNvSpPr>
          <p:nvPr>
            <p:ph idx="1"/>
          </p:nvPr>
        </p:nvSpPr>
        <p:spPr>
          <a:xfrm>
            <a:off x="2198451" y="1517515"/>
            <a:ext cx="8625192" cy="3871608"/>
          </a:xfrm>
        </p:spPr>
        <p:txBody>
          <a:bodyPr>
            <a:normAutofit/>
          </a:bodyPr>
          <a:lstStyle/>
          <a:p>
            <a:pPr marL="0" indent="0">
              <a:lnSpc>
                <a:spcPct val="110000"/>
              </a:lnSpc>
              <a:spcBef>
                <a:spcPts val="0"/>
              </a:spcBef>
              <a:buNone/>
            </a:pPr>
            <a:r>
              <a:rPr lang="en-US" sz="4000" b="1" dirty="0"/>
              <a:t>bye	</a:t>
            </a:r>
          </a:p>
          <a:p>
            <a:pPr marL="0" indent="0">
              <a:lnSpc>
                <a:spcPct val="110000"/>
              </a:lnSpc>
              <a:spcBef>
                <a:spcPts val="0"/>
              </a:spcBef>
              <a:buNone/>
            </a:pPr>
            <a:endParaRPr lang="en-US" sz="3200" b="1" dirty="0"/>
          </a:p>
          <a:p>
            <a:pPr marL="0" indent="0">
              <a:lnSpc>
                <a:spcPct val="110000"/>
              </a:lnSpc>
              <a:spcBef>
                <a:spcPts val="0"/>
              </a:spcBef>
              <a:buNone/>
            </a:pPr>
            <a:r>
              <a:rPr lang="en-US" sz="3200" dirty="0"/>
              <a:t>This command will log you off and close the SFTP connection.</a:t>
            </a:r>
          </a:p>
        </p:txBody>
      </p:sp>
    </p:spTree>
    <p:extLst>
      <p:ext uri="{BB962C8B-B14F-4D97-AF65-F5344CB8AC3E}">
        <p14:creationId xmlns:p14="http://schemas.microsoft.com/office/powerpoint/2010/main" val="2007851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TotalTime>
  <Words>446</Words>
  <Application>Microsoft Macintosh PowerPoint</Application>
  <PresentationFormat>Widescreen</PresentationFormat>
  <Paragraphs>102</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SFTP and UNIX</vt:lpstr>
      <vt:lpstr>Working with Files on the Web Hosting Site</vt:lpstr>
      <vt:lpstr>Files and Directories on the Host Server</vt:lpstr>
      <vt:lpstr>SFTP: Secure File Transfer Protocol</vt:lpstr>
      <vt:lpstr>BASIC UNIX Commands </vt:lpstr>
      <vt:lpstr>UNIX Command for (logging on) Connecting  to the Web Host Server</vt:lpstr>
      <vt:lpstr>UNIX Commands for Navigating Directories</vt:lpstr>
      <vt:lpstr>UNIX Commands for Uploading and Downloading Files</vt:lpstr>
      <vt:lpstr>UNIX Command for Logging Out of SFTP</vt:lpstr>
      <vt:lpstr>Practice:  Upload your index.html page to your web host server.</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FTP and UNIX</dc:title>
  <dc:creator>Trish Cornez</dc:creator>
  <cp:lastModifiedBy>Microsoft Office User</cp:lastModifiedBy>
  <cp:revision>24</cp:revision>
  <dcterms:created xsi:type="dcterms:W3CDTF">2018-01-09T04:12:25Z</dcterms:created>
  <dcterms:modified xsi:type="dcterms:W3CDTF">2019-01-17T15:04:36Z</dcterms:modified>
</cp:coreProperties>
</file>